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2CE2FB0C-3EDC-2349-8A9E-4B70C92CD30E}">
          <p14:sldIdLst>
            <p14:sldId id="256"/>
            <p14:sldId id="258"/>
            <p14:sldId id="259"/>
            <p14:sldId id="260"/>
            <p14:sldId id="257"/>
            <p14:sldId id="261"/>
            <p14:sldId id="262"/>
            <p14:sldId id="263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B4"/>
    <a:srgbClr val="201D5D"/>
    <a:srgbClr val="6964CE"/>
    <a:srgbClr val="312C8C"/>
    <a:srgbClr val="BCDCFF"/>
    <a:srgbClr val="7298AF"/>
    <a:srgbClr val="A7DFFF"/>
    <a:srgbClr val="F5A300"/>
    <a:srgbClr val="FDCA00"/>
    <a:srgbClr val="9C1C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60" autoAdjust="0"/>
    <p:restoredTop sz="84119" autoAdjust="0"/>
  </p:normalViewPr>
  <p:slideViewPr>
    <p:cSldViewPr snapToObjects="1">
      <p:cViewPr varScale="1">
        <p:scale>
          <a:sx n="59" d="100"/>
          <a:sy n="59" d="100"/>
        </p:scale>
        <p:origin x="-180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-317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90500" y="387350"/>
            <a:ext cx="54038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00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 b="1">
                <a:latin typeface="Stafford" pitchFamily="2" charset="0"/>
              </a:defRPr>
            </a:lvl1pPr>
          </a:lstStyle>
          <a:p>
            <a:endParaRPr lang="de-DE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90500" y="8567738"/>
            <a:ext cx="13303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fld id="{9818A686-980B-B849-9D71-B45E3F9ACC75}" type="datetime4">
              <a:rPr lang="de-DE" smtClean="0"/>
              <a:t>20. November 2015</a:t>
            </a:fld>
            <a:endParaRPr lang="de-DE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520825" y="8567738"/>
            <a:ext cx="44640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r>
              <a:rPr lang="de-DE" smtClean="0"/>
              <a:t>|  Software Technology Group</a:t>
            </a:r>
            <a:endParaRPr lang="de-DE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999163" y="8567738"/>
            <a:ext cx="6699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  <a:fld id="{C7CC2173-B0D1-45F1-9D54-E33B7353DA19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50182" name="Picture 6" descr="tud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0400" y="360363"/>
            <a:ext cx="928688" cy="417512"/>
          </a:xfrm>
          <a:prstGeom prst="rect">
            <a:avLst/>
          </a:prstGeom>
          <a:noFill/>
        </p:spPr>
      </p:pic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190500" y="179388"/>
            <a:ext cx="6478588" cy="144462"/>
          </a:xfrm>
          <a:prstGeom prst="rect">
            <a:avLst/>
          </a:prstGeom>
          <a:solidFill>
            <a:srgbClr val="B5B5B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190500" y="360363"/>
            <a:ext cx="6478588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190500" y="8496300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188913" y="777875"/>
            <a:ext cx="647858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86156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5" name="Picture 13" descr="tud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32463" y="360363"/>
            <a:ext cx="935037" cy="420687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8913" y="8685213"/>
            <a:ext cx="161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fld id="{06FC3CDE-3D73-4E4D-B034-B9FE6E9C4EE0}" type="datetime4">
              <a:rPr lang="de-DE" smtClean="0"/>
              <a:t>20. November 2015</a:t>
            </a:fld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22388" y="923925"/>
            <a:ext cx="4194175" cy="3071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90500" y="4284663"/>
            <a:ext cx="6477000" cy="428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808163" y="8685213"/>
            <a:ext cx="410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r>
              <a:rPr lang="de-DE" smtClean="0"/>
              <a:t>|  Software Technology Group</a:t>
            </a: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13438" y="8685213"/>
            <a:ext cx="94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  <a:fld id="{C36AA9A4-5D0B-4134-89A6-D8B9DAA4F25C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90500" y="387350"/>
            <a:ext cx="540385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8000" tIns="0" rIns="0" bIns="0" anchor="ctr"/>
          <a:lstStyle/>
          <a:p>
            <a:pPr>
              <a:lnSpc>
                <a:spcPts val="1300"/>
              </a:lnSpc>
            </a:pPr>
            <a:endParaRPr lang="de-DE" sz="1000" b="1">
              <a:latin typeface="Stafford" pitchFamily="2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90500" y="179388"/>
            <a:ext cx="6478588" cy="144462"/>
          </a:xfrm>
          <a:prstGeom prst="rect">
            <a:avLst/>
          </a:prstGeom>
          <a:solidFill>
            <a:srgbClr val="B5B5B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190500" y="360363"/>
            <a:ext cx="6478588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190500" y="781050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90500" y="8685213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88913" y="4103688"/>
            <a:ext cx="647858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785868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1pPr>
    <a:lvl2pPr marL="4572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2pPr>
    <a:lvl3pPr marL="9144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3pPr>
    <a:lvl4pPr marL="13716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4pPr>
    <a:lvl5pPr marL="18288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923925"/>
            <a:ext cx="4095750" cy="30718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3B80554-21B9-A045-BACC-3BFC767AD713}" type="datetime4">
              <a:rPr lang="de-DE" smtClean="0"/>
              <a:t>20. November 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 Software Technology Group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|  </a:t>
            </a:r>
            <a:fld id="{C36AA9A4-5D0B-4134-89A6-D8B9DAA4F25C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148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923925"/>
            <a:ext cx="4095750" cy="30718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were at this stage as well.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Software Engineer in ourselves was screaming, so we tried to improve our design.</a:t>
            </a:r>
          </a:p>
          <a:p>
            <a:r>
              <a:rPr lang="en-US" baseline="0" dirty="0" smtClean="0"/>
              <a:t>We came up with a new interface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6FC3CDE-3D73-4E4D-B034-B9FE6E9C4EE0}" type="datetime4">
              <a:rPr lang="de-DE" smtClean="0"/>
              <a:t>20. November 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 Software Technology Group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|  </a:t>
            </a:r>
            <a:fld id="{C36AA9A4-5D0B-4134-89A6-D8B9DAA4F25C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1957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923925"/>
            <a:ext cx="4095750" cy="30718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implementation per concern. How this is possible</a:t>
            </a:r>
            <a:r>
              <a:rPr lang="en-US" baseline="0" dirty="0" smtClean="0"/>
              <a:t> will be discussed on the next slide.</a:t>
            </a:r>
          </a:p>
          <a:p>
            <a:r>
              <a:rPr lang="en-US" baseline="0" dirty="0" smtClean="0"/>
              <a:t>First, let’s have a closer look at the interface.</a:t>
            </a:r>
          </a:p>
          <a:p>
            <a:pPr marL="0" indent="0">
              <a:buNone/>
            </a:pPr>
            <a:r>
              <a:rPr lang="en-US" baseline="0" dirty="0" smtClean="0"/>
              <a:t>1. Basically, we merged the two interfaces we had before.</a:t>
            </a:r>
          </a:p>
          <a:p>
            <a:pPr marL="0" indent="0">
              <a:buNone/>
            </a:pPr>
            <a:r>
              <a:rPr lang="en-US" dirty="0" smtClean="0"/>
              <a:t>We</a:t>
            </a:r>
            <a:r>
              <a:rPr lang="en-US" baseline="0" dirty="0" smtClean="0"/>
              <a:t> replaced the result by a pair of a </a:t>
            </a:r>
            <a:r>
              <a:rPr lang="en-US" baseline="0" dirty="0" err="1" smtClean="0"/>
              <a:t>boolean</a:t>
            </a:r>
            <a:r>
              <a:rPr lang="en-US" baseline="0" dirty="0" smtClean="0"/>
              <a:t> and a set making things more explicit than before. Boolean reflects if the source taint is killed, set reflects the generated facts.</a:t>
            </a: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6FC3CDE-3D73-4E4D-B034-B9FE6E9C4EE0}" type="datetime4">
              <a:rPr lang="de-DE" smtClean="0"/>
              <a:t>20. November 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|  Software Technology Group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|  </a:t>
            </a:r>
            <a:fld id="{C36AA9A4-5D0B-4134-89A6-D8B9DAA4F25C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3714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250825" y="368300"/>
            <a:ext cx="8642350" cy="2089150"/>
          </a:xfrm>
          <a:prstGeom prst="rect">
            <a:avLst/>
          </a:prstGeom>
          <a:solidFill>
            <a:srgbClr val="9C1C2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58775" y="1449388"/>
            <a:ext cx="6642117" cy="944562"/>
          </a:xfrm>
        </p:spPr>
        <p:txBody>
          <a:bodyPr lIns="0" tIns="0" rIns="0" bIns="0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9C1C26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87049" name="Picture 9" descr="tud_logo"/>
          <p:cNvPicPr>
            <a:picLocks noChangeAspect="1" noChangeArrowheads="1"/>
          </p:cNvPicPr>
          <p:nvPr/>
        </p:nvPicPr>
        <p:blipFill>
          <a:blip r:embed="rId2" cstate="print"/>
          <a:srcRect r="5453"/>
          <a:stretch>
            <a:fillRect/>
          </a:stretch>
        </p:blipFill>
        <p:spPr bwMode="auto">
          <a:xfrm>
            <a:off x="7172325" y="657225"/>
            <a:ext cx="18732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55" name="Line 15"/>
          <p:cNvSpPr>
            <a:spLocks noChangeShapeType="1"/>
          </p:cNvSpPr>
          <p:nvPr/>
        </p:nvSpPr>
        <p:spPr bwMode="auto">
          <a:xfrm>
            <a:off x="252413" y="635795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7058" name="Rectangle 18"/>
          <p:cNvSpPr>
            <a:spLocks noChangeArrowheads="1"/>
          </p:cNvSpPr>
          <p:nvPr/>
        </p:nvSpPr>
        <p:spPr bwMode="auto">
          <a:xfrm>
            <a:off x="250825" y="36036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7059" name="Rectangle 19"/>
          <p:cNvSpPr>
            <a:spLocks noChangeArrowheads="1"/>
          </p:cNvSpPr>
          <p:nvPr/>
        </p:nvSpPr>
        <p:spPr bwMode="auto">
          <a:xfrm>
            <a:off x="250825" y="2457450"/>
            <a:ext cx="864076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5" name="Fußzeilenplatzhalter 3"/>
          <p:cNvSpPr txBox="1">
            <a:spLocks/>
          </p:cNvSpPr>
          <p:nvPr userDrawn="1"/>
        </p:nvSpPr>
        <p:spPr>
          <a:xfrm>
            <a:off x="252413" y="6489700"/>
            <a:ext cx="7200900" cy="231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D8B889-F56B-42A7-928D-1BBAEA829EC1}" type="datetime1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20.11.2015</a:t>
            </a:fld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t>  | Technische Universität Darmstadt | Software Technology Group |  </a:t>
            </a:r>
            <a:fld id="{8E9B2640-8CD7-45FF-9440-54608BC46479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1620000"/>
            <a:ext cx="6823569" cy="4479943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6421455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642145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58775" y="1592263"/>
            <a:ext cx="4135438" cy="4551381"/>
          </a:xfrm>
        </p:spPr>
        <p:txBody>
          <a:bodyPr/>
          <a:lstStyle>
            <a:lvl1pPr marL="0" indent="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86314" y="1592263"/>
            <a:ext cx="4105274" cy="4551381"/>
          </a:xfrm>
        </p:spPr>
        <p:txBody>
          <a:bodyPr/>
          <a:lstStyle>
            <a:lvl1pPr marL="0" indent="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57620" y="1620000"/>
            <a:ext cx="5000660" cy="45061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58776" y="1620000"/>
            <a:ext cx="3106738" cy="45061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358775" y="488950"/>
            <a:ext cx="6840000" cy="838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928801"/>
            <a:ext cx="5486400" cy="279877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250825" y="368300"/>
            <a:ext cx="86423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404664"/>
            <a:ext cx="853281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000" y="1620000"/>
            <a:ext cx="664089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9C1C26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250825" y="36671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 userDrawn="1"/>
        </p:nvSpPr>
        <p:spPr bwMode="auto">
          <a:xfrm>
            <a:off x="252413" y="6597352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3" name="Fußzeilenplatzhalter 3"/>
          <p:cNvSpPr txBox="1">
            <a:spLocks/>
          </p:cNvSpPr>
          <p:nvPr userDrawn="1"/>
        </p:nvSpPr>
        <p:spPr>
          <a:xfrm>
            <a:off x="1690688" y="6597352"/>
            <a:ext cx="7200900" cy="231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9B2640-8CD7-45FF-9440-54608BC46479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j-ea"/>
          <a:cs typeface="Tahom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179388" indent="-179388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None/>
        <a:defRPr sz="200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9388" indent="-177800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Tahoma" pitchFamily="34" charset="0"/>
        </a:defRPr>
      </a:lvl2pPr>
      <a:lvl3pPr marL="538163" indent="-187325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Tahoma" pitchFamily="34" charset="0"/>
        </a:defRPr>
      </a:lvl3pPr>
      <a:lvl4pPr marL="717550" indent="-173038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Tahoma" pitchFamily="34" charset="0"/>
        </a:defRPr>
      </a:lvl4pPr>
      <a:lvl5pPr marL="908050" indent="-188913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Tahoma" pitchFamily="34" charset="0"/>
        </a:defRPr>
      </a:lvl5pPr>
      <a:lvl6pPr marL="13652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8224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2796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7368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 12" descr="Graph-Matching.jpg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1000"/>
                    </a14:imgEffect>
                    <a14:imgEffect>
                      <a14:brightnessContrast bright="30000" contras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1" t="11" r="-161" b="13791"/>
          <a:stretch/>
        </p:blipFill>
        <p:spPr>
          <a:xfrm>
            <a:off x="3129384" y="2565400"/>
            <a:ext cx="5778743" cy="3745951"/>
          </a:xfrm>
          <a:prstGeom prst="rect">
            <a:avLst/>
          </a:prstGeom>
        </p:spPr>
      </p:pic>
      <p:sp>
        <p:nvSpPr>
          <p:cNvPr id="14" name="Rechteck 13"/>
          <p:cNvSpPr/>
          <p:nvPr/>
        </p:nvSpPr>
        <p:spPr>
          <a:xfrm>
            <a:off x="3059832" y="2565400"/>
            <a:ext cx="2306712" cy="3788544"/>
          </a:xfrm>
          <a:prstGeom prst="rect">
            <a:avLst/>
          </a:prstGeom>
          <a:gradFill>
            <a:gsLst>
              <a:gs pos="17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358775" y="1772816"/>
            <a:ext cx="6642117" cy="720080"/>
          </a:xfrm>
        </p:spPr>
        <p:txBody>
          <a:bodyPr/>
          <a:lstStyle/>
          <a:p>
            <a:r>
              <a:rPr lang="de-DE" sz="1600" dirty="0" smtClean="0"/>
              <a:t>Johannes Lerch </a:t>
            </a:r>
            <a:r>
              <a:rPr lang="de-DE" sz="1600" dirty="0" err="1" smtClean="0"/>
              <a:t>and</a:t>
            </a:r>
            <a:r>
              <a:rPr lang="de-DE" sz="1600" dirty="0" smtClean="0"/>
              <a:t> Ben Hermann</a:t>
            </a:r>
          </a:p>
          <a:p>
            <a:r>
              <a:rPr lang="de-DE" sz="1400" dirty="0" smtClean="0"/>
              <a:t>{</a:t>
            </a:r>
            <a:r>
              <a:rPr lang="de-DE" sz="1400" dirty="0" err="1" smtClean="0"/>
              <a:t>lastname</a:t>
            </a:r>
            <a:r>
              <a:rPr lang="de-DE" sz="1400" dirty="0" smtClean="0"/>
              <a:t>}@</a:t>
            </a:r>
            <a:r>
              <a:rPr lang="de-DE" sz="1400" dirty="0" err="1" smtClean="0"/>
              <a:t>cs.tu-darmstadt.de</a:t>
            </a:r>
            <a:endParaRPr lang="de-DE" sz="1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58775" y="646584"/>
            <a:ext cx="6642117" cy="838200"/>
          </a:xfrm>
        </p:spPr>
        <p:txBody>
          <a:bodyPr/>
          <a:lstStyle/>
          <a:p>
            <a:r>
              <a:rPr lang="de-DE" dirty="0" smtClean="0"/>
              <a:t>Design </a:t>
            </a:r>
            <a:r>
              <a:rPr lang="de-DE" dirty="0" err="1" smtClean="0"/>
              <a:t>Your</a:t>
            </a:r>
            <a:r>
              <a:rPr lang="de-DE" dirty="0" smtClean="0"/>
              <a:t> Analysis!</a:t>
            </a:r>
            <a:br>
              <a:rPr lang="de-DE" dirty="0" smtClean="0"/>
            </a:br>
            <a:r>
              <a:rPr lang="de-DE" dirty="0" smtClean="0"/>
              <a:t>A Case Study on Implementation </a:t>
            </a:r>
            <a:r>
              <a:rPr lang="de-DE" dirty="0" err="1" smtClean="0"/>
              <a:t>Reusability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Data-Flow </a:t>
            </a:r>
            <a:r>
              <a:rPr lang="de-DE" dirty="0" err="1" smtClean="0"/>
              <a:t>Functions</a:t>
            </a:r>
            <a:endParaRPr lang="de-DE" dirty="0"/>
          </a:p>
        </p:txBody>
      </p:sp>
      <p:pic>
        <p:nvPicPr>
          <p:cNvPr id="8" name="Bild 7" descr="XkV13nR5_400x400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02" b="27847"/>
          <a:stretch/>
        </p:blipFill>
        <p:spPr>
          <a:xfrm>
            <a:off x="358775" y="5653111"/>
            <a:ext cx="1412776" cy="584201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890155" y="5119295"/>
            <a:ext cx="1881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@</a:t>
            </a:r>
            <a:r>
              <a:rPr lang="de-DE" dirty="0" err="1"/>
              <a:t>stg_darmstadt</a:t>
            </a:r>
            <a:r>
              <a:rPr lang="de-DE" dirty="0"/>
              <a:t> </a:t>
            </a:r>
          </a:p>
        </p:txBody>
      </p:sp>
      <p:pic>
        <p:nvPicPr>
          <p:cNvPr id="10" name="Bild 9" descr="Twitter_logo_blue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98" y="5117473"/>
            <a:ext cx="468809" cy="381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 of Analyses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1298950" y="2492896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3018180" y="1844824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3694424" y="3212976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Static Fields</a:t>
            </a:r>
            <a:endParaRPr lang="en-US" dirty="0"/>
          </a:p>
        </p:txBody>
      </p:sp>
      <p:sp>
        <p:nvSpPr>
          <p:cNvPr id="7" name="Textfeld 6"/>
          <p:cNvSpPr txBox="1"/>
          <p:nvPr/>
        </p:nvSpPr>
        <p:spPr>
          <a:xfrm>
            <a:off x="1451350" y="4437112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Instance Fields</a:t>
            </a:r>
            <a:endParaRPr lang="en-US" dirty="0"/>
          </a:p>
        </p:txBody>
      </p:sp>
      <p:sp>
        <p:nvSpPr>
          <p:cNvPr id="9" name="Textfeld 8"/>
          <p:cNvSpPr txBox="1"/>
          <p:nvPr/>
        </p:nvSpPr>
        <p:spPr>
          <a:xfrm>
            <a:off x="1115616" y="3212976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Invocation</a:t>
            </a:r>
            <a:endParaRPr lang="en-US" dirty="0"/>
          </a:p>
        </p:txBody>
      </p:sp>
      <p:sp>
        <p:nvSpPr>
          <p:cNvPr id="10" name="Textfeld 9"/>
          <p:cNvSpPr txBox="1"/>
          <p:nvPr/>
        </p:nvSpPr>
        <p:spPr>
          <a:xfrm>
            <a:off x="3829488" y="4990159"/>
            <a:ext cx="2121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Arguments</a:t>
            </a:r>
            <a:endParaRPr lang="en-US" dirty="0"/>
          </a:p>
        </p:txBody>
      </p:sp>
      <p:sp>
        <p:nvSpPr>
          <p:cNvPr id="11" name="Textfeld 10"/>
          <p:cNvSpPr txBox="1"/>
          <p:nvPr/>
        </p:nvSpPr>
        <p:spPr>
          <a:xfrm>
            <a:off x="4994900" y="4101177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Sanitization</a:t>
            </a:r>
            <a:endParaRPr lang="en-US" dirty="0"/>
          </a:p>
        </p:txBody>
      </p:sp>
      <p:sp>
        <p:nvSpPr>
          <p:cNvPr id="12" name="Textfeld 11"/>
          <p:cNvSpPr txBox="1"/>
          <p:nvPr/>
        </p:nvSpPr>
        <p:spPr>
          <a:xfrm>
            <a:off x="5451010" y="2321420"/>
            <a:ext cx="162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Return Values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>
            <a:off x="4781886" y="271445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14" name="Textfeld 13"/>
          <p:cNvSpPr txBox="1"/>
          <p:nvPr/>
        </p:nvSpPr>
        <p:spPr>
          <a:xfrm>
            <a:off x="5324885" y="134076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Native Code</a:t>
            </a:r>
            <a:endParaRPr lang="en-US" dirty="0"/>
          </a:p>
        </p:txBody>
      </p:sp>
      <p:sp>
        <p:nvSpPr>
          <p:cNvPr id="15" name="Textfeld 14"/>
          <p:cNvSpPr txBox="1"/>
          <p:nvPr/>
        </p:nvSpPr>
        <p:spPr>
          <a:xfrm>
            <a:off x="1115616" y="5341858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Collections</a:t>
            </a:r>
            <a:endParaRPr lang="en-US" dirty="0"/>
          </a:p>
        </p:txBody>
      </p:sp>
      <p:sp>
        <p:nvSpPr>
          <p:cNvPr id="16" name="Textfeld 15"/>
          <p:cNvSpPr txBox="1"/>
          <p:nvPr/>
        </p:nvSpPr>
        <p:spPr>
          <a:xfrm>
            <a:off x="2668800" y="3916511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Library Code</a:t>
            </a:r>
            <a:endParaRPr lang="en-US" dirty="0"/>
          </a:p>
        </p:txBody>
      </p:sp>
      <p:sp>
        <p:nvSpPr>
          <p:cNvPr id="17" name="Textfeld 16"/>
          <p:cNvSpPr txBox="1"/>
          <p:nvPr/>
        </p:nvSpPr>
        <p:spPr>
          <a:xfrm>
            <a:off x="546180" y="1541899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Cast Expressions</a:t>
            </a:r>
            <a:endParaRPr lang="en-US" dirty="0"/>
          </a:p>
        </p:txBody>
      </p:sp>
      <p:sp>
        <p:nvSpPr>
          <p:cNvPr id="18" name="Textfeld 17"/>
          <p:cNvSpPr txBox="1"/>
          <p:nvPr/>
        </p:nvSpPr>
        <p:spPr>
          <a:xfrm>
            <a:off x="6631357" y="3399128"/>
            <a:ext cx="1915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Type Conversion</a:t>
            </a:r>
            <a:endParaRPr lang="en-US" dirty="0"/>
          </a:p>
        </p:txBody>
      </p:sp>
      <p:sp>
        <p:nvSpPr>
          <p:cNvPr id="19" name="Textfeld 18"/>
          <p:cNvSpPr txBox="1"/>
          <p:nvPr/>
        </p:nvSpPr>
        <p:spPr>
          <a:xfrm>
            <a:off x="6372200" y="1841513"/>
            <a:ext cx="2322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(Un-)boxing of Types</a:t>
            </a:r>
            <a:endParaRPr lang="en-US" dirty="0"/>
          </a:p>
        </p:txBody>
      </p:sp>
      <p:sp>
        <p:nvSpPr>
          <p:cNvPr id="20" name="Textfeld 19"/>
          <p:cNvSpPr txBox="1"/>
          <p:nvPr/>
        </p:nvSpPr>
        <p:spPr>
          <a:xfrm>
            <a:off x="5125817" y="5562128"/>
            <a:ext cx="1582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Taint Sources</a:t>
            </a:r>
            <a:endParaRPr lang="en-US" dirty="0"/>
          </a:p>
        </p:txBody>
      </p:sp>
      <p:sp>
        <p:nvSpPr>
          <p:cNvPr id="21" name="Textfeld 20"/>
          <p:cNvSpPr txBox="1"/>
          <p:nvPr/>
        </p:nvSpPr>
        <p:spPr>
          <a:xfrm>
            <a:off x="6879494" y="4972526"/>
            <a:ext cx="1300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Taint Sinks</a:t>
            </a:r>
            <a:endParaRPr lang="en-US" dirty="0"/>
          </a:p>
        </p:txBody>
      </p:sp>
      <p:sp>
        <p:nvSpPr>
          <p:cNvPr id="22" name="Textfeld 21"/>
          <p:cNvSpPr txBox="1"/>
          <p:nvPr/>
        </p:nvSpPr>
        <p:spPr>
          <a:xfrm>
            <a:off x="7229642" y="571119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23" name="Textfeld 22"/>
          <p:cNvSpPr txBox="1"/>
          <p:nvPr/>
        </p:nvSpPr>
        <p:spPr>
          <a:xfrm>
            <a:off x="3037834" y="574679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Callbacks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4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Frameworks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Examples: Soot, WALA, OPAL</a:t>
            </a:r>
          </a:p>
          <a:p>
            <a:pPr marL="0" indent="0"/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Intermediate Representations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Abstractions over Instructions</a:t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Algorithms/Frameworks</a:t>
            </a:r>
          </a:p>
          <a:p>
            <a:pPr marL="701675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IFDS/IDE</a:t>
            </a:r>
          </a:p>
          <a:p>
            <a:pPr marL="701675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Abstract Interpretation</a:t>
            </a:r>
          </a:p>
        </p:txBody>
      </p:sp>
    </p:spTree>
    <p:extLst>
      <p:ext uri="{BB962C8B-B14F-4D97-AF65-F5344CB8AC3E}">
        <p14:creationId xmlns:p14="http://schemas.microsoft.com/office/powerpoint/2010/main" val="418375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IFDS/IDE Framework</a:t>
            </a:r>
            <a:endParaRPr lang="en-US" dirty="0"/>
          </a:p>
        </p:txBody>
      </p:sp>
      <p:sp>
        <p:nvSpPr>
          <p:cNvPr id="5" name="Rechteck 4"/>
          <p:cNvSpPr/>
          <p:nvPr/>
        </p:nvSpPr>
        <p:spPr>
          <a:xfrm>
            <a:off x="358775" y="1773391"/>
            <a:ext cx="831768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/>
            <a:r>
              <a:rPr lang="en-US" b="1" dirty="0">
                <a:solidFill>
                  <a:srgbClr val="5F14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interface</a:t>
            </a:r>
            <a:r>
              <a:rPr lang="en-US" dirty="0">
                <a:solidFill>
                  <a:srgbClr val="5F14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FlowFunctions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&lt;N, D, M&gt; {</a:t>
            </a:r>
          </a:p>
          <a:p>
            <a:pPr marL="361950" indent="-361950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FlowFunction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getNormalFlowFunction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succ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61950" indent="-361950"/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1950" indent="-361950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FlowFunction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getCallFlowFunction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callStmt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1950" indent="-361950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M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destinationMethod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61950" indent="-361950"/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1950" indent="-361950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FlowFunction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getReturnFlowFunction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callSite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1950" indent="-361950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calleeMethod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exitStmt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returnSite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61950" indent="-361950"/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1950" indent="-361950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FlowFunction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getCallToReturnFlowFunction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callSite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1950" indent="-361950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N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returnSite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61950" indent="-361950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1950" indent="-361950"/>
            <a:endParaRPr lang="en-US" dirty="0" smtClean="0">
              <a:solidFill>
                <a:srgbClr val="5F144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1950" indent="-361950"/>
            <a:r>
              <a:rPr lang="en-US" b="1" dirty="0" smtClean="0">
                <a:solidFill>
                  <a:srgbClr val="5F14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solidFill>
                  <a:srgbClr val="5F14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r>
              <a:rPr lang="en-US" dirty="0">
                <a:solidFill>
                  <a:srgbClr val="5F14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FlowFunction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&lt;D&gt; {</a:t>
            </a:r>
          </a:p>
          <a:p>
            <a:pPr marL="361950" indent="-361950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Set&lt;D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computeTargets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 source);</a:t>
            </a:r>
          </a:p>
          <a:p>
            <a:pPr marL="361950" indent="-361950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75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Clients of the IFDS Framework</a:t>
            </a:r>
            <a:endParaRPr lang="en-US" dirty="0"/>
          </a:p>
        </p:txBody>
      </p:sp>
      <p:pic>
        <p:nvPicPr>
          <p:cNvPr id="1026" name="Picture 2" descr="D:\Dropbox\Uni\FlowDroid-LO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92897"/>
            <a:ext cx="1469961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Dropbox\Uni\FlowDroid-LOC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301"/>
          <a:stretch/>
        </p:blipFill>
        <p:spPr bwMode="auto">
          <a:xfrm>
            <a:off x="683568" y="2067045"/>
            <a:ext cx="1735862" cy="4028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bgerundete rechteckige Legende 3"/>
          <p:cNvSpPr/>
          <p:nvPr/>
        </p:nvSpPr>
        <p:spPr>
          <a:xfrm>
            <a:off x="3851920" y="5124014"/>
            <a:ext cx="3672408" cy="504055"/>
          </a:xfrm>
          <a:prstGeom prst="wedgeRoundRectCallout">
            <a:avLst>
              <a:gd name="adj1" fmla="val -82652"/>
              <a:gd name="adj2" fmla="val -5009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 to test this?</a:t>
            </a:r>
            <a:endParaRPr lang="en-US" dirty="0"/>
          </a:p>
        </p:txBody>
      </p:sp>
      <p:sp>
        <p:nvSpPr>
          <p:cNvPr id="7" name="Abgerundete rechteckige Legende 6"/>
          <p:cNvSpPr/>
          <p:nvPr/>
        </p:nvSpPr>
        <p:spPr>
          <a:xfrm>
            <a:off x="3851920" y="5733257"/>
            <a:ext cx="3672408" cy="504055"/>
          </a:xfrm>
          <a:prstGeom prst="wedgeRoundRectCallout">
            <a:avLst>
              <a:gd name="adj1" fmla="val -82652"/>
              <a:gd name="adj2" fmla="val -5009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 to reuse this?</a:t>
            </a:r>
            <a:endParaRPr lang="en-US" dirty="0"/>
          </a:p>
        </p:txBody>
      </p:sp>
      <p:sp>
        <p:nvSpPr>
          <p:cNvPr id="8" name="Abgerundete rechteckige Legende 7"/>
          <p:cNvSpPr/>
          <p:nvPr/>
        </p:nvSpPr>
        <p:spPr>
          <a:xfrm>
            <a:off x="3851920" y="4516414"/>
            <a:ext cx="3672408" cy="504055"/>
          </a:xfrm>
          <a:prstGeom prst="wedgeRoundRectCallout">
            <a:avLst>
              <a:gd name="adj1" fmla="val -82652"/>
              <a:gd name="adj2" fmla="val -5009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 to maintain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62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Propagator Interface</a:t>
            </a:r>
            <a:endParaRPr lang="en-US" dirty="0"/>
          </a:p>
        </p:txBody>
      </p:sp>
      <p:sp>
        <p:nvSpPr>
          <p:cNvPr id="5" name="Rechteck 4"/>
          <p:cNvSpPr/>
          <p:nvPr/>
        </p:nvSpPr>
        <p:spPr>
          <a:xfrm>
            <a:off x="358774" y="1773971"/>
            <a:ext cx="853281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268288"/>
            <a:r>
              <a:rPr lang="pt-BR" b="1" dirty="0">
                <a:solidFill>
                  <a:srgbClr val="5F14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interface </a:t>
            </a:r>
            <a:r>
              <a:rPr lang="pt-BR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Propagator&lt;N, D, M&gt; </a:t>
            </a:r>
            <a:r>
              <a:rPr lang="pt-BR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1950" indent="-268288"/>
            <a:r>
              <a:rPr lang="pt-BR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solidFill>
                  <a:srgbClr val="5F14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dirty="0" smtClean="0">
                <a:solidFill>
                  <a:srgbClr val="5F14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canHandle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 fact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61950" indent="-268288"/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1950" indent="-268288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KillGenInfo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propagateNormalFlow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 source, N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1950" indent="-268288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N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succ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61950" indent="-268288"/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1950" indent="-268288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KillGenInfo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propagateCallFlow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 source, N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callStmt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1950" indent="-268288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M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destinationMethod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61950" indent="-268288"/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1950" indent="-268288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KillGenInfo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propagateReturnFlow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 source, N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callSite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1950" indent="-268288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M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calleeMethod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exitStmt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returnSite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61950" indent="-268288"/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1950" indent="-268288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KillGenInfo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propagateCallToReturnFlow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 source,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1950" indent="-268288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N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callSite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61950" indent="-268288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076823" y="3140968"/>
            <a:ext cx="5814764" cy="194095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1950" lvl="0" indent="-361950"/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FlowFunction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&lt;D&gt;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getNormalFlowFunction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361950" lvl="0" indent="-361950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succ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61950" lvl="0" indent="-361950"/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1950" indent="-361950"/>
            <a:r>
              <a:rPr lang="en-US" b="1" dirty="0">
                <a:solidFill>
                  <a:srgbClr val="5F14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interface</a:t>
            </a:r>
            <a:r>
              <a:rPr lang="en-US" dirty="0">
                <a:solidFill>
                  <a:srgbClr val="5F14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FlowFunction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&lt;D&gt; {</a:t>
            </a:r>
          </a:p>
          <a:p>
            <a:pPr marL="361950" indent="-361950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Set&lt;D&gt;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computeTargets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 source);</a:t>
            </a:r>
          </a:p>
          <a:p>
            <a:pPr marL="361950" indent="-361950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16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6444208" y="2037748"/>
            <a:ext cx="504056" cy="54470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Processing</a:t>
            </a:r>
            <a:endParaRPr lang="en-US" dirty="0"/>
          </a:p>
        </p:txBody>
      </p:sp>
      <p:sp>
        <p:nvSpPr>
          <p:cNvPr id="5" name="Rechteck 4"/>
          <p:cNvSpPr/>
          <p:nvPr/>
        </p:nvSpPr>
        <p:spPr>
          <a:xfrm>
            <a:off x="2555776" y="1934382"/>
            <a:ext cx="2808312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t" anchorCtr="0"/>
          <a:lstStyle/>
          <a:p>
            <a:pPr algn="ctr"/>
            <a:r>
              <a:rPr lang="en-US" dirty="0" smtClean="0"/>
              <a:t>Phase</a:t>
            </a:r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3608490" y="2006390"/>
            <a:ext cx="3234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hteck 7"/>
          <p:cNvSpPr/>
          <p:nvPr/>
        </p:nvSpPr>
        <p:spPr>
          <a:xfrm>
            <a:off x="4049582" y="2006390"/>
            <a:ext cx="3234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hteck 8"/>
          <p:cNvSpPr/>
          <p:nvPr/>
        </p:nvSpPr>
        <p:spPr>
          <a:xfrm>
            <a:off x="4494485" y="2006390"/>
            <a:ext cx="3234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feld 10"/>
          <p:cNvSpPr txBox="1"/>
          <p:nvPr/>
        </p:nvSpPr>
        <p:spPr>
          <a:xfrm>
            <a:off x="3490620" y="2181764"/>
            <a:ext cx="1544012" cy="369332"/>
          </a:xfrm>
          <a:prstGeom prst="rect">
            <a:avLst/>
          </a:prstGeom>
          <a:solidFill>
            <a:schemeClr val="bg1">
              <a:alpha val="39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Propagators</a:t>
            </a:r>
            <a:endParaRPr lang="en-US" b="1" dirty="0"/>
          </a:p>
        </p:txBody>
      </p:sp>
      <p:sp>
        <p:nvSpPr>
          <p:cNvPr id="13" name="Rechteck 12"/>
          <p:cNvSpPr/>
          <p:nvPr/>
        </p:nvSpPr>
        <p:spPr>
          <a:xfrm>
            <a:off x="2555776" y="3374542"/>
            <a:ext cx="2808312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t" anchorCtr="0"/>
          <a:lstStyle/>
          <a:p>
            <a:pPr algn="ctr"/>
            <a:r>
              <a:rPr lang="en-US" dirty="0" smtClean="0"/>
              <a:t>Phase</a:t>
            </a:r>
            <a:endParaRPr lang="en-US" dirty="0"/>
          </a:p>
        </p:txBody>
      </p:sp>
      <p:sp>
        <p:nvSpPr>
          <p:cNvPr id="14" name="Rechteck 13"/>
          <p:cNvSpPr/>
          <p:nvPr/>
        </p:nvSpPr>
        <p:spPr>
          <a:xfrm>
            <a:off x="3635555" y="3446550"/>
            <a:ext cx="3234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/>
          <p:cNvSpPr/>
          <p:nvPr/>
        </p:nvSpPr>
        <p:spPr>
          <a:xfrm>
            <a:off x="4067262" y="3446550"/>
            <a:ext cx="3234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/>
          <p:cNvSpPr/>
          <p:nvPr/>
        </p:nvSpPr>
        <p:spPr>
          <a:xfrm>
            <a:off x="4498969" y="3446550"/>
            <a:ext cx="3234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hteck 17"/>
          <p:cNvSpPr/>
          <p:nvPr/>
        </p:nvSpPr>
        <p:spPr>
          <a:xfrm>
            <a:off x="2555776" y="4742694"/>
            <a:ext cx="2808312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t" anchorCtr="0"/>
          <a:lstStyle/>
          <a:p>
            <a:pPr algn="ctr"/>
            <a:r>
              <a:rPr lang="en-US" dirty="0" smtClean="0"/>
              <a:t>Phase</a:t>
            </a:r>
            <a:endParaRPr lang="en-US" dirty="0"/>
          </a:p>
        </p:txBody>
      </p:sp>
      <p:sp>
        <p:nvSpPr>
          <p:cNvPr id="19" name="Rechteck 18"/>
          <p:cNvSpPr/>
          <p:nvPr/>
        </p:nvSpPr>
        <p:spPr>
          <a:xfrm>
            <a:off x="3608490" y="4814702"/>
            <a:ext cx="3234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hteck 19"/>
          <p:cNvSpPr/>
          <p:nvPr/>
        </p:nvSpPr>
        <p:spPr>
          <a:xfrm>
            <a:off x="4049582" y="4814702"/>
            <a:ext cx="3234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hteck 20"/>
          <p:cNvSpPr/>
          <p:nvPr/>
        </p:nvSpPr>
        <p:spPr>
          <a:xfrm>
            <a:off x="4494485" y="4814702"/>
            <a:ext cx="3234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feld 21"/>
          <p:cNvSpPr txBox="1"/>
          <p:nvPr/>
        </p:nvSpPr>
        <p:spPr>
          <a:xfrm>
            <a:off x="3490620" y="4990076"/>
            <a:ext cx="1544012" cy="369332"/>
          </a:xfrm>
          <a:prstGeom prst="rect">
            <a:avLst/>
          </a:prstGeom>
          <a:solidFill>
            <a:schemeClr val="bg1">
              <a:alpha val="39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Propagators</a:t>
            </a:r>
            <a:endParaRPr lang="en-US" b="1" dirty="0"/>
          </a:p>
        </p:txBody>
      </p:sp>
      <p:sp>
        <p:nvSpPr>
          <p:cNvPr id="12" name="Rechteck 11"/>
          <p:cNvSpPr/>
          <p:nvPr/>
        </p:nvSpPr>
        <p:spPr>
          <a:xfrm>
            <a:off x="2327946" y="4725144"/>
            <a:ext cx="3096343" cy="100811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hteck 22"/>
          <p:cNvSpPr/>
          <p:nvPr/>
        </p:nvSpPr>
        <p:spPr>
          <a:xfrm>
            <a:off x="971600" y="1461684"/>
            <a:ext cx="504056" cy="54470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27" name="Rechteck 26"/>
          <p:cNvSpPr/>
          <p:nvPr/>
        </p:nvSpPr>
        <p:spPr>
          <a:xfrm>
            <a:off x="6372200" y="2109756"/>
            <a:ext cx="504056" cy="54470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25" name="Rechteck 24"/>
          <p:cNvSpPr/>
          <p:nvPr/>
        </p:nvSpPr>
        <p:spPr>
          <a:xfrm>
            <a:off x="6300192" y="2181764"/>
            <a:ext cx="504056" cy="54470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29" name="Rechteck 28"/>
          <p:cNvSpPr/>
          <p:nvPr/>
        </p:nvSpPr>
        <p:spPr>
          <a:xfrm>
            <a:off x="6444073" y="3477908"/>
            <a:ext cx="504056" cy="54470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30" name="Rechteck 29"/>
          <p:cNvSpPr/>
          <p:nvPr/>
        </p:nvSpPr>
        <p:spPr>
          <a:xfrm>
            <a:off x="6372065" y="3549916"/>
            <a:ext cx="504056" cy="54470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31" name="Rechteck 30"/>
          <p:cNvSpPr/>
          <p:nvPr/>
        </p:nvSpPr>
        <p:spPr>
          <a:xfrm>
            <a:off x="6300057" y="3621924"/>
            <a:ext cx="504056" cy="54470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32" name="Rechteck 31"/>
          <p:cNvSpPr/>
          <p:nvPr/>
        </p:nvSpPr>
        <p:spPr>
          <a:xfrm>
            <a:off x="7668344" y="5620598"/>
            <a:ext cx="504056" cy="54470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33" name="Rechteck 32"/>
          <p:cNvSpPr/>
          <p:nvPr/>
        </p:nvSpPr>
        <p:spPr>
          <a:xfrm>
            <a:off x="7596336" y="5692606"/>
            <a:ext cx="504056" cy="54470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34" name="Rechteck 33"/>
          <p:cNvSpPr/>
          <p:nvPr/>
        </p:nvSpPr>
        <p:spPr>
          <a:xfrm>
            <a:off x="7524328" y="5764614"/>
            <a:ext cx="504056" cy="54470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35" name="Gewinkelte Verbindung 34"/>
          <p:cNvCxnSpPr>
            <a:stCxn id="23" idx="3"/>
            <a:endCxn id="5" idx="0"/>
          </p:cNvCxnSpPr>
          <p:nvPr/>
        </p:nvCxnSpPr>
        <p:spPr>
          <a:xfrm>
            <a:off x="1475656" y="1734037"/>
            <a:ext cx="2484276" cy="20034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Gewinkelte Verbindung 36"/>
          <p:cNvCxnSpPr>
            <a:stCxn id="23" idx="3"/>
          </p:cNvCxnSpPr>
          <p:nvPr/>
        </p:nvCxnSpPr>
        <p:spPr>
          <a:xfrm>
            <a:off x="1475656" y="1734037"/>
            <a:ext cx="648072" cy="1360312"/>
          </a:xfrm>
          <a:prstGeom prst="bentConnector2">
            <a:avLst/>
          </a:prstGeom>
          <a:ln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Gewinkelte Verbindung 40"/>
          <p:cNvCxnSpPr>
            <a:endCxn id="13" idx="0"/>
          </p:cNvCxnSpPr>
          <p:nvPr/>
        </p:nvCxnSpPr>
        <p:spPr>
          <a:xfrm>
            <a:off x="2123728" y="3094349"/>
            <a:ext cx="1836204" cy="28019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/>
          <p:nvPr/>
        </p:nvCxnSpPr>
        <p:spPr>
          <a:xfrm>
            <a:off x="5508103" y="2366430"/>
            <a:ext cx="64807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/>
          <p:nvPr/>
        </p:nvCxnSpPr>
        <p:spPr>
          <a:xfrm>
            <a:off x="5508103" y="3806590"/>
            <a:ext cx="64807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Gerade Verbindung mit Pfeil 55"/>
          <p:cNvCxnSpPr/>
          <p:nvPr/>
        </p:nvCxnSpPr>
        <p:spPr>
          <a:xfrm>
            <a:off x="7884368" y="2382109"/>
            <a:ext cx="0" cy="31526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Gerade Verbindung 58"/>
          <p:cNvCxnSpPr/>
          <p:nvPr/>
        </p:nvCxnSpPr>
        <p:spPr>
          <a:xfrm flipH="1">
            <a:off x="7092280" y="2382109"/>
            <a:ext cx="792088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Gerade Verbindung 61"/>
          <p:cNvCxnSpPr/>
          <p:nvPr/>
        </p:nvCxnSpPr>
        <p:spPr>
          <a:xfrm flipH="1">
            <a:off x="7092280" y="3801635"/>
            <a:ext cx="7920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Textfeld 60"/>
          <p:cNvSpPr txBox="1"/>
          <p:nvPr/>
        </p:nvSpPr>
        <p:spPr>
          <a:xfrm>
            <a:off x="5522002" y="343725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</a:t>
            </a:r>
            <a:endParaRPr lang="en-US" dirty="0"/>
          </a:p>
        </p:txBody>
      </p:sp>
      <p:sp>
        <p:nvSpPr>
          <p:cNvPr id="64" name="Textfeld 63"/>
          <p:cNvSpPr txBox="1"/>
          <p:nvPr/>
        </p:nvSpPr>
        <p:spPr>
          <a:xfrm>
            <a:off x="5547445" y="2012777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</a:t>
            </a:r>
            <a:endParaRPr lang="en-US" dirty="0"/>
          </a:p>
        </p:txBody>
      </p:sp>
      <p:pic>
        <p:nvPicPr>
          <p:cNvPr id="6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804" y="4713851"/>
            <a:ext cx="276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Bogen 62"/>
          <p:cNvSpPr/>
          <p:nvPr/>
        </p:nvSpPr>
        <p:spPr>
          <a:xfrm>
            <a:off x="5012928" y="2435804"/>
            <a:ext cx="662236" cy="938738"/>
          </a:xfrm>
          <a:prstGeom prst="arc">
            <a:avLst>
              <a:gd name="adj1" fmla="val 17420477"/>
              <a:gd name="adj2" fmla="val 477604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feld 68"/>
          <p:cNvSpPr txBox="1"/>
          <p:nvPr/>
        </p:nvSpPr>
        <p:spPr>
          <a:xfrm>
            <a:off x="5669637" y="286119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kill</a:t>
            </a:r>
            <a:endParaRPr lang="en-US" dirty="0"/>
          </a:p>
        </p:txBody>
      </p:sp>
      <p:sp>
        <p:nvSpPr>
          <p:cNvPr id="70" name="Bogen 69"/>
          <p:cNvSpPr/>
          <p:nvPr/>
        </p:nvSpPr>
        <p:spPr>
          <a:xfrm>
            <a:off x="5002684" y="3875964"/>
            <a:ext cx="662236" cy="938738"/>
          </a:xfrm>
          <a:prstGeom prst="arc">
            <a:avLst>
              <a:gd name="adj1" fmla="val 17420477"/>
              <a:gd name="adj2" fmla="val 477604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feld 70"/>
          <p:cNvSpPr txBox="1"/>
          <p:nvPr/>
        </p:nvSpPr>
        <p:spPr>
          <a:xfrm>
            <a:off x="5659393" y="430135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kill</a:t>
            </a:r>
            <a:endParaRPr lang="en-US" dirty="0"/>
          </a:p>
        </p:txBody>
      </p:sp>
      <p:sp>
        <p:nvSpPr>
          <p:cNvPr id="72" name="Rechteck 71"/>
          <p:cNvSpPr/>
          <p:nvPr/>
        </p:nvSpPr>
        <p:spPr>
          <a:xfrm>
            <a:off x="3203848" y="3446550"/>
            <a:ext cx="3234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hteck 72"/>
          <p:cNvSpPr/>
          <p:nvPr/>
        </p:nvSpPr>
        <p:spPr>
          <a:xfrm>
            <a:off x="4930676" y="3446550"/>
            <a:ext cx="3234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310721"/>
            <a:ext cx="276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feld 16"/>
          <p:cNvSpPr txBox="1"/>
          <p:nvPr/>
        </p:nvSpPr>
        <p:spPr>
          <a:xfrm>
            <a:off x="3490620" y="3621924"/>
            <a:ext cx="1544012" cy="369332"/>
          </a:xfrm>
          <a:prstGeom prst="rect">
            <a:avLst/>
          </a:prstGeom>
          <a:solidFill>
            <a:schemeClr val="bg1">
              <a:alpha val="39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Propagators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5940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2" grpId="0" animBg="1"/>
      <p:bldP spid="23" grpId="0" animBg="1"/>
      <p:bldP spid="27" grpId="0" animBg="1"/>
      <p:bldP spid="25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61" grpId="0"/>
      <p:bldP spid="64" grpId="0"/>
      <p:bldP spid="63" grpId="0" animBg="1"/>
      <p:bldP spid="69" grpId="0"/>
      <p:bldP spid="70" grpId="0" animBg="1"/>
      <p:bldP spid="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5" name="Rechteck 4"/>
          <p:cNvSpPr/>
          <p:nvPr/>
        </p:nvSpPr>
        <p:spPr>
          <a:xfrm>
            <a:off x="323528" y="1196752"/>
            <a:ext cx="854137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2425" indent="-352425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Set&lt;D&gt;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computeTargets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 source) {</a:t>
            </a:r>
          </a:p>
          <a:p>
            <a:pPr marL="352425" indent="-352425"/>
            <a:r>
              <a:rPr lang="en-US" dirty="0" smtClean="0">
                <a:solidFill>
                  <a:srgbClr val="5F14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solidFill>
                  <a:srgbClr val="5F14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dirty="0" smtClean="0">
                <a:solidFill>
                  <a:srgbClr val="5F14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killed = </a:t>
            </a:r>
            <a:r>
              <a:rPr lang="en-US" dirty="0">
                <a:solidFill>
                  <a:srgbClr val="5F14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52425" indent="-352425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Set&lt;D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gens = </a:t>
            </a:r>
            <a:r>
              <a:rPr lang="en-US" dirty="0">
                <a:solidFill>
                  <a:srgbClr val="5F14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&lt;D&gt;();</a:t>
            </a:r>
          </a:p>
          <a:p>
            <a:pPr marL="352425" indent="-352425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5F14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(Propagator&lt;D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&gt;[] phase : phases) {</a:t>
            </a:r>
          </a:p>
          <a:p>
            <a:pPr marL="352425" indent="-352425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solidFill>
                  <a:srgbClr val="5F14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(Propagator&lt;D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propagator : phase) {</a:t>
            </a:r>
          </a:p>
          <a:p>
            <a:pPr marL="352425" indent="-352425">
              <a:tabLst>
                <a:tab pos="352425" algn="l"/>
              </a:tabLst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i</a:t>
            </a:r>
            <a:r>
              <a:rPr lang="en-US" dirty="0" smtClean="0">
                <a:solidFill>
                  <a:srgbClr val="5F14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propagator.canHandle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(source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pPr marL="352425" indent="-352425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nb-NO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 KillGenInfo 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kgi = propagate*(source, ...);</a:t>
            </a:r>
          </a:p>
          <a:p>
            <a:pPr marL="352425" indent="-352425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killed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|=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kgi.kill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52425" indent="-352425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gens.addAll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kgi.gens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52425" indent="-352425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52425" indent="-352425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52425" indent="-352425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smtClean="0">
                <a:solidFill>
                  <a:srgbClr val="5F14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(killed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352425" indent="-352425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 smtClean="0">
                <a:solidFill>
                  <a:srgbClr val="5F14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52425" indent="-352425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52425" indent="-352425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5F14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gens;</a:t>
            </a:r>
          </a:p>
          <a:p>
            <a:pPr marL="352425" indent="-352425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847067" y="1724030"/>
            <a:ext cx="5333445" cy="4801314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546100" indent="-546100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phases = </a:t>
            </a:r>
            <a:r>
              <a:rPr lang="en-US" dirty="0">
                <a:solidFill>
                  <a:srgbClr val="5F14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Propagator[][] {</a:t>
            </a:r>
          </a:p>
          <a:p>
            <a:pPr marL="546100" lvl="1" indent="-273050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46100" lvl="1" indent="-273050"/>
            <a:r>
              <a:rPr lang="en-US" dirty="0" smtClean="0">
                <a:solidFill>
                  <a:srgbClr val="5F14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new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PrimitiveTypesKiller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</a:t>
            </a:r>
          </a:p>
          <a:p>
            <a:pPr marL="546100" lvl="1" indent="-273050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5F14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PermissionCheckPropagator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</a:t>
            </a:r>
          </a:p>
          <a:p>
            <a:pPr marL="546100" lvl="1" indent="-273050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228C2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dirty="0">
                <a:solidFill>
                  <a:srgbClr val="228C2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 */</a:t>
            </a:r>
          </a:p>
          <a:p>
            <a:pPr marL="546100" lvl="1" indent="-273050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46100" lvl="1" indent="-273050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46100" lvl="1" indent="-273050"/>
            <a:r>
              <a:rPr lang="en-US" dirty="0" smtClean="0">
                <a:solidFill>
                  <a:srgbClr val="5F14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new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AssignmentPropagator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</a:t>
            </a:r>
          </a:p>
          <a:p>
            <a:pPr marL="546100" lvl="1" indent="-273050"/>
            <a:r>
              <a:rPr lang="en-US" dirty="0" smtClean="0">
                <a:solidFill>
                  <a:srgbClr val="5F14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new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FieldAccessPropagator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</a:t>
            </a:r>
          </a:p>
          <a:p>
            <a:pPr marL="546100" lvl="1" indent="-273050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5F14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StringBuilderPropagator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</a:t>
            </a:r>
          </a:p>
          <a:p>
            <a:pPr marL="546100" lvl="1" indent="-273050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228C2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dirty="0">
                <a:solidFill>
                  <a:srgbClr val="228C2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 */</a:t>
            </a:r>
          </a:p>
          <a:p>
            <a:pPr marL="546100" lvl="1" indent="-273050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46100" lvl="1" indent="-273050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46100" lvl="1" indent="-273050"/>
            <a:r>
              <a:rPr lang="en-US" dirty="0" smtClean="0">
                <a:solidFill>
                  <a:srgbClr val="5F14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new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SinkHandler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</a:t>
            </a:r>
          </a:p>
          <a:p>
            <a:pPr marL="546100" lvl="1" indent="-273050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228C2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dirty="0">
                <a:solidFill>
                  <a:srgbClr val="228C2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 */</a:t>
            </a:r>
          </a:p>
          <a:p>
            <a:pPr marL="546100" lvl="1" indent="-273050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546100" lvl="1" indent="-546100"/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07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1620000"/>
            <a:ext cx="8244448" cy="447994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Separation of concerns</a:t>
            </a:r>
          </a:p>
          <a:p>
            <a:pPr marL="701675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Easier to </a:t>
            </a:r>
            <a:r>
              <a:rPr lang="en-US" b="1" dirty="0" smtClean="0"/>
              <a:t>maintain</a:t>
            </a:r>
          </a:p>
          <a:p>
            <a:pPr marL="701675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Easier to </a:t>
            </a:r>
            <a:r>
              <a:rPr lang="en-US" b="1" dirty="0" smtClean="0"/>
              <a:t>test</a:t>
            </a:r>
          </a:p>
          <a:p>
            <a:pPr marL="701675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Easier to </a:t>
            </a:r>
            <a:r>
              <a:rPr lang="en-US" b="1" dirty="0" smtClean="0"/>
              <a:t>reuse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Case Study</a:t>
            </a:r>
          </a:p>
          <a:p>
            <a:pPr marL="701675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Implemented SQL-Injection, Path Traversal, Unchecked Redirect, … vulnerability detection </a:t>
            </a:r>
          </a:p>
          <a:p>
            <a:pPr marL="701675" lvl="2" indent="-342900">
              <a:buFont typeface="Arial" panose="020B0604020202020204" pitchFamily="34" charset="0"/>
              <a:buChar char="•"/>
            </a:pPr>
            <a:r>
              <a:rPr lang="en-US" b="1" dirty="0" smtClean="0"/>
              <a:t>Reused</a:t>
            </a:r>
            <a:r>
              <a:rPr lang="en-US" dirty="0" smtClean="0"/>
              <a:t> </a:t>
            </a:r>
            <a:r>
              <a:rPr lang="en-US" dirty="0" err="1" smtClean="0"/>
              <a:t>FlowTwists</a:t>
            </a:r>
            <a:r>
              <a:rPr lang="en-US" dirty="0" smtClean="0"/>
              <a:t> implementations, only source, sink, and sanitization specific Propagators implemented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4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äsentationsvorlage_BWL9">
  <a:themeElements>
    <a:clrScheme name="Benutzerdefiniert 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00000"/>
      </a:accent1>
      <a:accent2>
        <a:srgbClr val="FF9966"/>
      </a:accent2>
      <a:accent3>
        <a:srgbClr val="FBDF53"/>
      </a:accent3>
      <a:accent4>
        <a:srgbClr val="92D05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v1_TUD_Präsentation_r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1_TUD_Präsentation_r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Präsentationsvorlage_BWL9</Template>
  <TotalTime>0</TotalTime>
  <Words>292</Words>
  <Application>Microsoft Office PowerPoint</Application>
  <PresentationFormat>Bildschirmpräsentation (4:3)</PresentationFormat>
  <Paragraphs>154</Paragraphs>
  <Slides>9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Präsentationsvorlage_BWL9</vt:lpstr>
      <vt:lpstr>Design Your Analysis! A Case Study on Implementation Reusability of Data-Flow Functions</vt:lpstr>
      <vt:lpstr>Concerns of Analyses</vt:lpstr>
      <vt:lpstr>Analysis Frameworks</vt:lpstr>
      <vt:lpstr>IFDS/IDE Framework</vt:lpstr>
      <vt:lpstr>Large Clients of the IFDS Framework</vt:lpstr>
      <vt:lpstr>Propagator Interface</vt:lpstr>
      <vt:lpstr>Phase Processing</vt:lpstr>
      <vt:lpstr>Implementation</vt:lpstr>
      <vt:lpstr>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Moritz Lohse</dc:creator>
  <cp:lastModifiedBy>Johannes Lerch</cp:lastModifiedBy>
  <cp:revision>724</cp:revision>
  <cp:lastPrinted>2014-10-29T08:46:55Z</cp:lastPrinted>
  <dcterms:created xsi:type="dcterms:W3CDTF">2009-12-23T09:42:49Z</dcterms:created>
  <dcterms:modified xsi:type="dcterms:W3CDTF">2015-11-20T09:26:55Z</dcterms:modified>
</cp:coreProperties>
</file>