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9" r:id="rId3"/>
    <p:sldId id="258" r:id="rId4"/>
    <p:sldId id="260" r:id="rId5"/>
    <p:sldId id="261" r:id="rId6"/>
    <p:sldId id="262" r:id="rId7"/>
    <p:sldId id="274" r:id="rId8"/>
    <p:sldId id="267" r:id="rId9"/>
    <p:sldId id="275" r:id="rId10"/>
    <p:sldId id="266" r:id="rId11"/>
    <p:sldId id="277" r:id="rId12"/>
    <p:sldId id="276" r:id="rId13"/>
    <p:sldId id="269" r:id="rId14"/>
    <p:sldId id="270" r:id="rId15"/>
    <p:sldId id="271" r:id="rId16"/>
    <p:sldId id="272" r:id="rId17"/>
    <p:sldId id="278" r:id="rId18"/>
    <p:sldId id="273" r:id="rId19"/>
    <p:sldId id="279" r:id="rId20"/>
    <p:sldId id="287" r:id="rId21"/>
    <p:sldId id="284" r:id="rId22"/>
    <p:sldId id="291" r:id="rId23"/>
    <p:sldId id="285" r:id="rId24"/>
    <p:sldId id="286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CE2FB0C-3EDC-2349-8A9E-4B70C92CD30E}">
          <p14:sldIdLst>
            <p14:sldId id="256"/>
            <p14:sldId id="289"/>
            <p14:sldId id="258"/>
            <p14:sldId id="260"/>
            <p14:sldId id="261"/>
            <p14:sldId id="262"/>
            <p14:sldId id="274"/>
            <p14:sldId id="267"/>
            <p14:sldId id="275"/>
            <p14:sldId id="266"/>
            <p14:sldId id="277"/>
            <p14:sldId id="276"/>
            <p14:sldId id="269"/>
            <p14:sldId id="270"/>
            <p14:sldId id="271"/>
            <p14:sldId id="272"/>
            <p14:sldId id="278"/>
            <p14:sldId id="273"/>
            <p14:sldId id="279"/>
            <p14:sldId id="287"/>
            <p14:sldId id="284"/>
            <p14:sldId id="291"/>
            <p14:sldId id="285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4"/>
    <a:srgbClr val="201D5D"/>
    <a:srgbClr val="A7DFFF"/>
    <a:srgbClr val="6964CE"/>
    <a:srgbClr val="312C8C"/>
    <a:srgbClr val="BCDCFF"/>
    <a:srgbClr val="7298AF"/>
    <a:srgbClr val="F5A300"/>
    <a:srgbClr val="FDCA00"/>
    <a:srgbClr val="9C1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08" autoAdjust="0"/>
    <p:restoredTop sz="88831" autoAdjust="0"/>
  </p:normalViewPr>
  <p:slideViewPr>
    <p:cSldViewPr snapToObjects="1">
      <p:cViewPr>
        <p:scale>
          <a:sx n="66" d="100"/>
          <a:sy n="66" d="100"/>
        </p:scale>
        <p:origin x="-8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0" y="387350"/>
            <a:ext cx="5403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0500" y="8567738"/>
            <a:ext cx="1330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fld id="{9818A686-980B-B849-9D71-B45E3F9ACC75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0825" y="8567738"/>
            <a:ext cx="44640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99163" y="8567738"/>
            <a:ext cx="669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7CC2173-B0D1-45F1-9D54-E33B7353DA1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0182" name="Picture 6" descr="tud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0400" y="360363"/>
            <a:ext cx="928688" cy="417512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90500" y="849630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8913" y="777875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61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tud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2463" y="360363"/>
            <a:ext cx="935037" cy="42068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8913" y="868521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923925"/>
            <a:ext cx="4194175" cy="3071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0500" y="4284663"/>
            <a:ext cx="6477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08163" y="868521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3438" y="86852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36AA9A4-5D0B-4134-89A6-D8B9DAA4F25C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90500" y="387350"/>
            <a:ext cx="54038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90500" y="78105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90500" y="8685213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8913" y="4103688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8586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3B80554-21B9-A045-BACC-3BFC767AD713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148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Solves state explosion as well</a:t>
            </a:r>
          </a:p>
          <a:p>
            <a:r>
              <a:rPr lang="en-US" dirty="0" smtClean="0"/>
              <a:t>Abstracts</a:t>
            </a:r>
            <a:r>
              <a:rPr lang="en-US" baseline="0" dirty="0" smtClean="0"/>
              <a:t> away written fields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623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taint</a:t>
            </a:r>
            <a:r>
              <a:rPr lang="en-US" baseline="0" dirty="0" smtClean="0"/>
              <a:t> analysis based on IFDS</a:t>
            </a:r>
          </a:p>
          <a:p>
            <a:r>
              <a:rPr lang="en-US" baseline="0" dirty="0" smtClean="0"/>
              <a:t>2 field sensitive</a:t>
            </a:r>
          </a:p>
          <a:p>
            <a:r>
              <a:rPr lang="en-US" baseline="0" dirty="0" smtClean="0"/>
              <a:t>3 scalability issues</a:t>
            </a:r>
          </a:p>
          <a:p>
            <a:r>
              <a:rPr lang="en-US" baseline="0" dirty="0" smtClean="0"/>
              <a:t>4 contributions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428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taint analysis:</a:t>
            </a:r>
            <a:r>
              <a:rPr lang="en-US" baseline="0" dirty="0" smtClean="0"/>
              <a:t> from source to sink</a:t>
            </a:r>
            <a:endParaRPr lang="en-US" dirty="0" smtClean="0"/>
          </a:p>
          <a:p>
            <a:r>
              <a:rPr lang="en-US" dirty="0" smtClean="0"/>
              <a:t>1-4 field sensitive</a:t>
            </a:r>
          </a:p>
          <a:p>
            <a:r>
              <a:rPr lang="en-US" dirty="0" smtClean="0"/>
              <a:t>5-7</a:t>
            </a:r>
            <a:r>
              <a:rPr lang="en-US" baseline="0" dirty="0" smtClean="0"/>
              <a:t> field based</a:t>
            </a:r>
          </a:p>
          <a:p>
            <a:r>
              <a:rPr lang="en-US" baseline="0" dirty="0" smtClean="0"/>
              <a:t>Preferable to be field sensitive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799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Iteration</a:t>
            </a:r>
          </a:p>
          <a:p>
            <a:r>
              <a:rPr lang="en-US" dirty="0" smtClean="0"/>
              <a:t>Finite</a:t>
            </a:r>
            <a:r>
              <a:rPr lang="en-US" baseline="0" dirty="0" smtClean="0"/>
              <a:t> Domain required!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424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 may occur</a:t>
            </a:r>
            <a:r>
              <a:rPr lang="en-US" baseline="0" dirty="0" smtClean="0"/>
              <a:t> for any k !</a:t>
            </a:r>
          </a:p>
          <a:p>
            <a:r>
              <a:rPr lang="en-US" baseline="0" dirty="0" smtClean="0"/>
              <a:t>(e.g. loop on previous slide)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634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n=10 and k=3 generates over 1000 facts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938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K-limiting has several issues -&gt;</a:t>
            </a:r>
            <a:r>
              <a:rPr lang="en-US" baseline="0" dirty="0" smtClean="0"/>
              <a:t> maybe not the right solution: general problem: finite domain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 by addressing summaries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180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Idea/Solution</a:t>
            </a:r>
            <a:r>
              <a:rPr lang="en-US" baseline="0" dirty="0" smtClean="0"/>
              <a:t> fails if fields are read or written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888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abstracted</a:t>
            </a:r>
            <a:r>
              <a:rPr lang="en-US" baseline="0" dirty="0" smtClean="0"/>
              <a:t> at method start points</a:t>
            </a:r>
          </a:p>
          <a:p>
            <a:r>
              <a:rPr lang="en-US" baseline="0" dirty="0" smtClean="0"/>
              <a:t>-&gt; generalize to arbitrary abstraction points (loop entries, return edges)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Solves finite domain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1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9C1C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642117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87049" name="Picture 9" descr="tud_logo"/>
          <p:cNvPicPr>
            <a:picLocks noChangeAspect="1" noChangeArrowheads="1"/>
          </p:cNvPicPr>
          <p:nvPr/>
        </p:nvPicPr>
        <p:blipFill>
          <a:blip r:embed="rId2" cstate="print"/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D8B889-F56B-42A7-928D-1BBAEA829EC1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20.11.2015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 | Technische Universität Darmstadt | Software Technology Group |  </a:t>
            </a: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823569" cy="4479943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421455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42145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592263"/>
            <a:ext cx="4135438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1592263"/>
            <a:ext cx="4105274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20000"/>
            <a:ext cx="5000660" cy="45061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776" y="1620000"/>
            <a:ext cx="3106738" cy="45061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400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04664"/>
            <a:ext cx="853281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620000"/>
            <a:ext cx="66408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252413" y="6597352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1690688" y="6597352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 descr="Graph-Matching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brightnessContrast bright="30000" contras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" t="11" r="-161" b="13791"/>
          <a:stretch/>
        </p:blipFill>
        <p:spPr>
          <a:xfrm>
            <a:off x="3129384" y="2565400"/>
            <a:ext cx="5778743" cy="3745951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3059832" y="2565400"/>
            <a:ext cx="2306712" cy="3788544"/>
          </a:xfrm>
          <a:prstGeom prst="rect">
            <a:avLst/>
          </a:prstGeom>
          <a:gradFill>
            <a:gsLst>
              <a:gs pos="17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358775" y="1916832"/>
            <a:ext cx="7093545" cy="576064"/>
          </a:xfrm>
        </p:spPr>
        <p:txBody>
          <a:bodyPr/>
          <a:lstStyle/>
          <a:p>
            <a:r>
              <a:rPr lang="de-DE" sz="1600" u="sng" dirty="0" smtClean="0"/>
              <a:t>Johannes Lerch</a:t>
            </a:r>
            <a:r>
              <a:rPr lang="de-DE" sz="1600" dirty="0" smtClean="0"/>
              <a:t>, Johannes Späth, Eric Bodden, </a:t>
            </a:r>
            <a:r>
              <a:rPr lang="de-DE" sz="1600" dirty="0" err="1" smtClean="0"/>
              <a:t>and</a:t>
            </a:r>
            <a:r>
              <a:rPr lang="de-DE" sz="1600" dirty="0" smtClean="0"/>
              <a:t> Mira </a:t>
            </a:r>
            <a:r>
              <a:rPr lang="de-DE" sz="1600" dirty="0" err="1" smtClean="0"/>
              <a:t>Mezini</a:t>
            </a:r>
            <a:endParaRPr lang="de-DE" sz="1600" baseline="30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8775" y="646584"/>
            <a:ext cx="6642117" cy="838200"/>
          </a:xfrm>
        </p:spPr>
        <p:txBody>
          <a:bodyPr/>
          <a:lstStyle/>
          <a:p>
            <a:r>
              <a:rPr lang="en-US" dirty="0"/>
              <a:t>Access-Path Abstraction: Scaling Field-Sensitive Data-Flow Analysis With Unbounded Access Paths</a:t>
            </a:r>
            <a:endParaRPr lang="de-DE" dirty="0"/>
          </a:p>
        </p:txBody>
      </p:sp>
      <p:pic>
        <p:nvPicPr>
          <p:cNvPr id="8" name="Bild 7" descr="XkV13nR5_400x400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02" b="27847"/>
          <a:stretch/>
        </p:blipFill>
        <p:spPr>
          <a:xfrm>
            <a:off x="358775" y="5653111"/>
            <a:ext cx="1412776" cy="584201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890155" y="5119295"/>
            <a:ext cx="1881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@</a:t>
            </a:r>
            <a:r>
              <a:rPr lang="de-DE" dirty="0" err="1"/>
              <a:t>stg_darmstadt</a:t>
            </a:r>
            <a:r>
              <a:rPr lang="de-DE" dirty="0"/>
              <a:t> </a:t>
            </a:r>
          </a:p>
        </p:txBody>
      </p:sp>
      <p:pic>
        <p:nvPicPr>
          <p:cNvPr id="10" name="Bild 9" descr="Twitter_logo_blue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98" y="5117473"/>
            <a:ext cx="468809" cy="381140"/>
          </a:xfrm>
          <a:prstGeom prst="rect">
            <a:avLst/>
          </a:prstGeom>
        </p:spPr>
      </p:pic>
      <p:pic>
        <p:nvPicPr>
          <p:cNvPr id="5" name="Bild 4" descr="heros-logo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46430"/>
            <a:ext cx="2197001" cy="87288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60289" y="3666510"/>
            <a:ext cx="2956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https://</a:t>
            </a:r>
            <a:r>
              <a:rPr lang="de-DE" sz="1600" dirty="0" err="1"/>
              <a:t>github.com</a:t>
            </a:r>
            <a:r>
              <a:rPr lang="de-DE" sz="1600" dirty="0"/>
              <a:t>/</a:t>
            </a:r>
            <a:r>
              <a:rPr lang="de-DE" sz="1600" dirty="0" err="1"/>
              <a:t>Sable</a:t>
            </a:r>
            <a:r>
              <a:rPr lang="de-DE" sz="1600" dirty="0"/>
              <a:t>/</a:t>
            </a:r>
            <a:r>
              <a:rPr lang="de-DE" sz="1600" dirty="0" err="1"/>
              <a:t>heros</a:t>
            </a:r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Summaries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0060" y="1685361"/>
            <a:ext cx="3239892" cy="505600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foo</a:t>
            </a:r>
            <a:r>
              <a:rPr lang="de-DE" dirty="0" smtClean="0">
                <a:latin typeface="Courier"/>
                <a:cs typeface="Courier"/>
              </a:rPr>
              <a:t>()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r>
              <a:rPr lang="de-DE" dirty="0" smtClean="0">
                <a:latin typeface="Courier"/>
                <a:cs typeface="Courier"/>
              </a:rPr>
              <a:t> = </a:t>
            </a:r>
            <a:r>
              <a:rPr lang="de-DE" dirty="0" err="1" smtClean="0">
                <a:latin typeface="Courier"/>
                <a:cs typeface="Courier"/>
              </a:rPr>
              <a:t>source</a:t>
            </a:r>
            <a:r>
              <a:rPr lang="de-DE" dirty="0" smtClean="0">
                <a:latin typeface="Courier"/>
                <a:cs typeface="Courier"/>
              </a:rPr>
              <a:t>()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 = </a:t>
            </a:r>
            <a:r>
              <a:rPr lang="de-DE" dirty="0" err="1" smtClean="0">
                <a:latin typeface="Courier"/>
                <a:cs typeface="Courier"/>
              </a:rPr>
              <a:t>id</a:t>
            </a:r>
            <a:r>
              <a:rPr lang="de-DE" dirty="0" smtClean="0">
                <a:latin typeface="Courier"/>
                <a:cs typeface="Courier"/>
              </a:rPr>
              <a:t>(a)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sink(b)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</a:p>
          <a:p>
            <a:pPr>
              <a:lnSpc>
                <a:spcPct val="110000"/>
              </a:lnSpc>
            </a:pPr>
            <a:endParaRPr lang="de-DE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bar(</a:t>
            </a:r>
            <a:r>
              <a:rPr lang="de-DE" dirty="0">
                <a:latin typeface="Courier"/>
                <a:cs typeface="Courier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a.g</a:t>
            </a:r>
            <a:r>
              <a:rPr lang="de-DE" dirty="0" smtClean="0">
                <a:latin typeface="Courier"/>
                <a:cs typeface="Courier"/>
              </a:rPr>
              <a:t> </a:t>
            </a:r>
            <a:r>
              <a:rPr lang="de-DE" dirty="0">
                <a:latin typeface="Courier"/>
                <a:cs typeface="Courier"/>
              </a:rPr>
              <a:t>= </a:t>
            </a:r>
            <a:r>
              <a:rPr lang="de-DE" dirty="0" err="1">
                <a:latin typeface="Courier"/>
                <a:cs typeface="Courier"/>
              </a:rPr>
              <a:t>source</a:t>
            </a:r>
            <a:r>
              <a:rPr lang="de-DE" dirty="0" smtClean="0">
                <a:latin typeface="Courier"/>
                <a:cs typeface="Courier"/>
              </a:rPr>
              <a:t>()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 </a:t>
            </a:r>
            <a:r>
              <a:rPr lang="de-DE" dirty="0">
                <a:latin typeface="Courier"/>
                <a:cs typeface="Courier"/>
              </a:rPr>
              <a:t>= </a:t>
            </a:r>
            <a:r>
              <a:rPr lang="de-DE" dirty="0" err="1">
                <a:latin typeface="Courier"/>
                <a:cs typeface="Courier"/>
              </a:rPr>
              <a:t>id</a:t>
            </a:r>
            <a:r>
              <a:rPr lang="de-DE" dirty="0">
                <a:latin typeface="Courier"/>
                <a:cs typeface="Courier"/>
              </a:rPr>
              <a:t>(a</a:t>
            </a:r>
            <a:r>
              <a:rPr lang="de-DE" dirty="0" smtClean="0">
                <a:latin typeface="Courier"/>
                <a:cs typeface="Courier"/>
              </a:rPr>
              <a:t>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sink(b</a:t>
            </a:r>
            <a:r>
              <a:rPr lang="de-DE" dirty="0" smtClean="0">
                <a:latin typeface="Courier"/>
                <a:cs typeface="Courier"/>
              </a:rPr>
              <a:t>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}</a:t>
            </a:r>
          </a:p>
          <a:p>
            <a:pPr>
              <a:lnSpc>
                <a:spcPct val="110000"/>
              </a:lnSpc>
            </a:pPr>
            <a:endParaRPr lang="de-DE" dirty="0">
              <a:latin typeface="Courier"/>
              <a:cs typeface="Courier"/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5220072" y="2792989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id</a:t>
            </a:r>
            <a:r>
              <a:rPr lang="de-DE" dirty="0" smtClean="0">
                <a:latin typeface="Courier"/>
                <a:cs typeface="Courier"/>
              </a:rPr>
              <a:t>(A p) {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return</a:t>
            </a:r>
            <a:r>
              <a:rPr lang="de-DE" dirty="0" smtClean="0">
                <a:latin typeface="Courier"/>
                <a:cs typeface="Courier"/>
              </a:rPr>
              <a:t> p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2663315" y="2668850"/>
            <a:ext cx="2412741" cy="472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355976" y="266885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p.f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843808" y="3284984"/>
            <a:ext cx="2218763" cy="1749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3995936" y="3284984"/>
            <a:ext cx="5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p.g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6444208" y="2971084"/>
            <a:ext cx="0" cy="624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444208" y="3051476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p.f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7089051" y="2988568"/>
            <a:ext cx="0" cy="624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7089051" y="306896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p.g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 rot="21125914">
            <a:off x="4645034" y="4684200"/>
            <a:ext cx="3643214" cy="70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Summaries not reusable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2699657" y="2215994"/>
            <a:ext cx="136" cy="3691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2699792" y="2060848"/>
            <a:ext cx="468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2685143" y="4581128"/>
            <a:ext cx="14649" cy="366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2663315" y="4437112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a.g</a:t>
            </a:r>
            <a:endParaRPr lang="de-DE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4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  <p:bldP spid="17" grpId="0"/>
      <p:bldP spid="18" grpId="0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Problems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15831"/>
            <a:ext cx="2534541" cy="185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02596"/>
            <a:ext cx="2537023" cy="175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62" y="1542378"/>
            <a:ext cx="2556644" cy="159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feld 21"/>
          <p:cNvSpPr txBox="1"/>
          <p:nvPr/>
        </p:nvSpPr>
        <p:spPr>
          <a:xfrm>
            <a:off x="5299625" y="3562723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Reusability of Summaries</a:t>
            </a:r>
            <a:endParaRPr lang="en-US" dirty="0"/>
          </a:p>
        </p:txBody>
      </p:sp>
      <p:sp>
        <p:nvSpPr>
          <p:cNvPr id="26" name="Textfeld 25"/>
          <p:cNvSpPr txBox="1"/>
          <p:nvPr/>
        </p:nvSpPr>
        <p:spPr>
          <a:xfrm>
            <a:off x="2928347" y="6030789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 Explosion</a:t>
            </a:r>
            <a:endParaRPr lang="en-US" dirty="0"/>
          </a:p>
        </p:txBody>
      </p:sp>
      <p:sp>
        <p:nvSpPr>
          <p:cNvPr id="27" name="Textfeld 26"/>
          <p:cNvSpPr txBox="1"/>
          <p:nvPr/>
        </p:nvSpPr>
        <p:spPr>
          <a:xfrm>
            <a:off x="1613537" y="3117262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Finite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Abstract </a:t>
            </a:r>
            <a:r>
              <a:rPr lang="de-DE" dirty="0" err="1" smtClean="0"/>
              <a:t>Summaries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0060" y="1685361"/>
            <a:ext cx="3239892" cy="505600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foo</a:t>
            </a:r>
            <a:r>
              <a:rPr lang="de-DE" dirty="0" smtClean="0">
                <a:latin typeface="Courier"/>
                <a:cs typeface="Courier"/>
              </a:rPr>
              <a:t>()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r>
              <a:rPr lang="de-DE" dirty="0" smtClean="0">
                <a:latin typeface="Courier"/>
                <a:cs typeface="Courier"/>
              </a:rPr>
              <a:t> = </a:t>
            </a:r>
            <a:r>
              <a:rPr lang="de-DE" dirty="0" err="1" smtClean="0">
                <a:latin typeface="Courier"/>
                <a:cs typeface="Courier"/>
              </a:rPr>
              <a:t>source</a:t>
            </a:r>
            <a:r>
              <a:rPr lang="de-DE" dirty="0" smtClean="0">
                <a:latin typeface="Courier"/>
                <a:cs typeface="Courier"/>
              </a:rPr>
              <a:t>()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 = </a:t>
            </a:r>
            <a:r>
              <a:rPr lang="de-DE" dirty="0" err="1" smtClean="0">
                <a:latin typeface="Courier"/>
                <a:cs typeface="Courier"/>
              </a:rPr>
              <a:t>id</a:t>
            </a:r>
            <a:r>
              <a:rPr lang="de-DE" dirty="0" smtClean="0">
                <a:latin typeface="Courier"/>
                <a:cs typeface="Courier"/>
              </a:rPr>
              <a:t>(a)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sink(b)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</a:p>
          <a:p>
            <a:pPr>
              <a:lnSpc>
                <a:spcPct val="110000"/>
              </a:lnSpc>
            </a:pPr>
            <a:endParaRPr lang="de-DE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bar(</a:t>
            </a:r>
            <a:r>
              <a:rPr lang="de-DE" dirty="0">
                <a:latin typeface="Courier"/>
                <a:cs typeface="Courier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a.g</a:t>
            </a:r>
            <a:r>
              <a:rPr lang="de-DE" dirty="0" smtClean="0">
                <a:latin typeface="Courier"/>
                <a:cs typeface="Courier"/>
              </a:rPr>
              <a:t> </a:t>
            </a:r>
            <a:r>
              <a:rPr lang="de-DE" dirty="0">
                <a:latin typeface="Courier"/>
                <a:cs typeface="Courier"/>
              </a:rPr>
              <a:t>= </a:t>
            </a:r>
            <a:r>
              <a:rPr lang="de-DE" dirty="0" err="1">
                <a:latin typeface="Courier"/>
                <a:cs typeface="Courier"/>
              </a:rPr>
              <a:t>source</a:t>
            </a:r>
            <a:r>
              <a:rPr lang="de-DE" dirty="0" smtClean="0">
                <a:latin typeface="Courier"/>
                <a:cs typeface="Courier"/>
              </a:rPr>
              <a:t>()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 </a:t>
            </a:r>
            <a:r>
              <a:rPr lang="de-DE" dirty="0">
                <a:latin typeface="Courier"/>
                <a:cs typeface="Courier"/>
              </a:rPr>
              <a:t>= </a:t>
            </a:r>
            <a:r>
              <a:rPr lang="de-DE" dirty="0" err="1">
                <a:latin typeface="Courier"/>
                <a:cs typeface="Courier"/>
              </a:rPr>
              <a:t>id</a:t>
            </a:r>
            <a:r>
              <a:rPr lang="de-DE" dirty="0">
                <a:latin typeface="Courier"/>
                <a:cs typeface="Courier"/>
              </a:rPr>
              <a:t>(a</a:t>
            </a:r>
            <a:r>
              <a:rPr lang="de-DE" dirty="0" smtClean="0">
                <a:latin typeface="Courier"/>
                <a:cs typeface="Courier"/>
              </a:rPr>
              <a:t>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sink(b</a:t>
            </a:r>
            <a:r>
              <a:rPr lang="de-DE" dirty="0" smtClean="0">
                <a:latin typeface="Courier"/>
                <a:cs typeface="Courier"/>
              </a:rPr>
              <a:t>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}</a:t>
            </a:r>
          </a:p>
          <a:p>
            <a:pPr>
              <a:lnSpc>
                <a:spcPct val="110000"/>
              </a:lnSpc>
            </a:pPr>
            <a:endParaRPr lang="de-DE" dirty="0">
              <a:latin typeface="Courier"/>
              <a:cs typeface="Courier"/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5220072" y="2792989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id</a:t>
            </a:r>
            <a:r>
              <a:rPr lang="de-DE" dirty="0" smtClean="0">
                <a:latin typeface="Courier"/>
                <a:cs typeface="Courier"/>
              </a:rPr>
              <a:t>(A p) {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return</a:t>
            </a:r>
            <a:r>
              <a:rPr lang="de-DE" dirty="0" smtClean="0">
                <a:latin typeface="Courier"/>
                <a:cs typeface="Courier"/>
              </a:rPr>
              <a:t> p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2123728" y="2695097"/>
            <a:ext cx="2952328" cy="4458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355976" y="266885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p.f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267744" y="3284984"/>
            <a:ext cx="2794827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3995936" y="3284984"/>
            <a:ext cx="5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p.g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6444208" y="2971084"/>
            <a:ext cx="0" cy="624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444208" y="305147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p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2411760" y="3685094"/>
            <a:ext cx="2664296" cy="1544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534847" y="40369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p</a:t>
            </a:r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21" name="Oval 18"/>
          <p:cNvSpPr/>
          <p:nvPr/>
        </p:nvSpPr>
        <p:spPr>
          <a:xfrm>
            <a:off x="4201080" y="3356388"/>
            <a:ext cx="309791" cy="321178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5BB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2" name="Gerade Verbindung mit Pfeil 21"/>
          <p:cNvCxnSpPr>
            <a:stCxn id="21" idx="5"/>
          </p:cNvCxnSpPr>
          <p:nvPr/>
        </p:nvCxnSpPr>
        <p:spPr>
          <a:xfrm>
            <a:off x="4465503" y="3630531"/>
            <a:ext cx="382916" cy="518549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4699030" y="4036906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rgbClr val="002060"/>
                </a:solidFill>
              </a:rPr>
              <a:t>.g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409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 animBg="1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Field Read</a:t>
            </a:r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5796136" y="3645024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bar(a)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 = 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endParaRPr lang="de-DE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return</a:t>
            </a:r>
            <a:r>
              <a:rPr lang="de-DE" dirty="0" smtClean="0">
                <a:latin typeface="Courier"/>
                <a:cs typeface="Courier"/>
              </a:rPr>
              <a:t> b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7308304" y="3645024"/>
            <a:ext cx="0" cy="49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345743" y="34449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345743" y="38130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7812360" y="3645024"/>
            <a:ext cx="0" cy="864096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812360" y="3444969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12360" y="413701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b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4572000" y="3813141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205794" y="3356992"/>
            <a:ext cx="5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a.g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4572000" y="3965541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205794" y="3964994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7626339" y="3813141"/>
            <a:ext cx="372041" cy="372041"/>
            <a:chOff x="4355976" y="5661248"/>
            <a:chExt cx="504056" cy="504056"/>
          </a:xfrm>
        </p:grpSpPr>
        <p:sp>
          <p:nvSpPr>
            <p:cNvPr id="18" name="Ellipse 17"/>
            <p:cNvSpPr/>
            <p:nvPr/>
          </p:nvSpPr>
          <p:spPr>
            <a:xfrm>
              <a:off x="4355976" y="5661248"/>
              <a:ext cx="504056" cy="504056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uppieren 48"/>
            <p:cNvGrpSpPr/>
            <p:nvPr/>
          </p:nvGrpSpPr>
          <p:grpSpPr>
            <a:xfrm>
              <a:off x="4487991" y="5753259"/>
              <a:ext cx="240026" cy="320035"/>
              <a:chOff x="1223628" y="908720"/>
              <a:chExt cx="162018" cy="216024"/>
            </a:xfrm>
            <a:solidFill>
              <a:schemeClr val="bg1"/>
            </a:solidFill>
          </p:grpSpPr>
          <p:sp>
            <p:nvSpPr>
              <p:cNvPr id="23" name="Rechteck 22"/>
              <p:cNvSpPr/>
              <p:nvPr/>
            </p:nvSpPr>
            <p:spPr>
              <a:xfrm>
                <a:off x="1223628" y="908720"/>
                <a:ext cx="54006" cy="2160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4" name="Rechteck 23"/>
              <p:cNvSpPr/>
              <p:nvPr/>
            </p:nvSpPr>
            <p:spPr>
              <a:xfrm>
                <a:off x="1331640" y="908720"/>
                <a:ext cx="54006" cy="2160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</p:grpSp>
      <p:grpSp>
        <p:nvGrpSpPr>
          <p:cNvPr id="25" name="Gruppieren 24"/>
          <p:cNvGrpSpPr/>
          <p:nvPr/>
        </p:nvGrpSpPr>
        <p:grpSpPr>
          <a:xfrm>
            <a:off x="7626962" y="3793008"/>
            <a:ext cx="372041" cy="372041"/>
            <a:chOff x="3665899" y="5737352"/>
            <a:chExt cx="372041" cy="372041"/>
          </a:xfrm>
        </p:grpSpPr>
        <p:sp>
          <p:nvSpPr>
            <p:cNvPr id="26" name="Ellipse 25"/>
            <p:cNvSpPr/>
            <p:nvPr/>
          </p:nvSpPr>
          <p:spPr>
            <a:xfrm>
              <a:off x="3665899" y="5737352"/>
              <a:ext cx="372041" cy="372041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Gleichschenkliges Dreieck 26"/>
            <p:cNvSpPr/>
            <p:nvPr/>
          </p:nvSpPr>
          <p:spPr>
            <a:xfrm rot="5400000">
              <a:off x="3752482" y="5836062"/>
              <a:ext cx="283936" cy="1746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1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Field Read – Transitive Check</a:t>
            </a:r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5796136" y="3645024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bar(a)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 = 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endParaRPr lang="de-DE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return</a:t>
            </a:r>
            <a:r>
              <a:rPr lang="de-DE" dirty="0" smtClean="0">
                <a:latin typeface="Courier"/>
                <a:cs typeface="Courier"/>
              </a:rPr>
              <a:t> b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2339752" y="2780928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foo</a:t>
            </a:r>
            <a:r>
              <a:rPr lang="de-DE" dirty="0" smtClean="0">
                <a:latin typeface="Courier"/>
                <a:cs typeface="Courier"/>
              </a:rPr>
              <a:t>(x)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...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bar(</a:t>
            </a:r>
            <a:r>
              <a:rPr lang="de-DE" dirty="0" err="1" smtClean="0">
                <a:latin typeface="Courier"/>
                <a:cs typeface="Courier"/>
              </a:rPr>
              <a:t>y</a:t>
            </a:r>
            <a:r>
              <a:rPr lang="de-DE" dirty="0" smtClean="0">
                <a:latin typeface="Courier"/>
                <a:cs typeface="Courier"/>
              </a:rPr>
              <a:t>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7308304" y="3645024"/>
            <a:ext cx="0" cy="49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345743" y="34449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345743" y="38130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7812360" y="3645024"/>
            <a:ext cx="0" cy="86409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812360" y="3444969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12360" y="413701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b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3635896" y="3813069"/>
            <a:ext cx="1944216" cy="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324812" y="335699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707904" y="335699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y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3635896" y="2996952"/>
            <a:ext cx="12659" cy="760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696650" y="285293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683568" y="3068960"/>
            <a:ext cx="1572535" cy="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763688" y="3068960"/>
            <a:ext cx="539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x.g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971600" y="2348880"/>
            <a:ext cx="1331719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1942014" y="238081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933902" y="1997017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0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4067944" y="2996952"/>
            <a:ext cx="0" cy="76015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4100676" y="3356992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y.f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089422" y="2852936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endParaRPr lang="de-DE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0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8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Field Write</a:t>
            </a:r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5796136" y="3645024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bar(a) {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r>
              <a:rPr lang="de-DE" dirty="0" smtClean="0">
                <a:latin typeface="Courier"/>
                <a:cs typeface="Courier"/>
              </a:rPr>
              <a:t> = null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return</a:t>
            </a:r>
            <a:r>
              <a:rPr lang="de-DE" dirty="0" smtClean="0">
                <a:latin typeface="Courier"/>
                <a:cs typeface="Courier"/>
              </a:rPr>
              <a:t> a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7308304" y="3645024"/>
            <a:ext cx="0" cy="49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345743" y="34449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345743" y="38130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7812360" y="3645024"/>
            <a:ext cx="0" cy="86409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812360" y="3444969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a^f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12360" y="4137019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a^f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269420" y="5791607"/>
            <a:ext cx="2373344" cy="423684"/>
          </a:xfrm>
          <a:prstGeom prst="parallelogram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err="1" smtClean="0"/>
              <a:t>a^f</a:t>
            </a:r>
            <a:r>
              <a:rPr lang="de-DE" sz="1600" dirty="0" smtClean="0"/>
              <a:t> </a:t>
            </a:r>
            <a:r>
              <a:rPr lang="de-DE" sz="1600" dirty="0" err="1" smtClean="0"/>
              <a:t>short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a.*\{f}</a:t>
            </a:r>
            <a:endParaRPr lang="de-DE" sz="1600" dirty="0"/>
          </a:p>
        </p:txBody>
      </p:sp>
      <p:cxnSp>
        <p:nvCxnSpPr>
          <p:cNvPr id="30" name="Gerade Verbindung mit Pfeil 29"/>
          <p:cNvCxnSpPr/>
          <p:nvPr/>
        </p:nvCxnSpPr>
        <p:spPr>
          <a:xfrm>
            <a:off x="4572000" y="3813141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5205794" y="3356992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34" name="Gerade Verbindung mit Pfeil 33"/>
          <p:cNvCxnSpPr/>
          <p:nvPr/>
        </p:nvCxnSpPr>
        <p:spPr>
          <a:xfrm>
            <a:off x="4572000" y="3965541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5205794" y="3964994"/>
            <a:ext cx="5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a.g</a:t>
            </a:r>
            <a:endParaRPr lang="de-DE" sz="2000" dirty="0">
              <a:solidFill>
                <a:schemeClr val="accent1"/>
              </a:solidFill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7626339" y="3813141"/>
            <a:ext cx="372041" cy="372041"/>
            <a:chOff x="4355976" y="5661248"/>
            <a:chExt cx="504056" cy="504056"/>
          </a:xfrm>
        </p:grpSpPr>
        <p:sp>
          <p:nvSpPr>
            <p:cNvPr id="17" name="Ellipse 16"/>
            <p:cNvSpPr/>
            <p:nvPr/>
          </p:nvSpPr>
          <p:spPr>
            <a:xfrm>
              <a:off x="4355976" y="5661248"/>
              <a:ext cx="504056" cy="504056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uppieren 48"/>
            <p:cNvGrpSpPr/>
            <p:nvPr/>
          </p:nvGrpSpPr>
          <p:grpSpPr>
            <a:xfrm>
              <a:off x="4487991" y="5753259"/>
              <a:ext cx="240026" cy="320035"/>
              <a:chOff x="1223628" y="908720"/>
              <a:chExt cx="162018" cy="216024"/>
            </a:xfrm>
            <a:solidFill>
              <a:schemeClr val="bg1"/>
            </a:solidFill>
          </p:grpSpPr>
          <p:sp>
            <p:nvSpPr>
              <p:cNvPr id="19" name="Rechteck 18"/>
              <p:cNvSpPr/>
              <p:nvPr/>
            </p:nvSpPr>
            <p:spPr>
              <a:xfrm>
                <a:off x="1223628" y="908720"/>
                <a:ext cx="54006" cy="2160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0" name="Rechteck 19"/>
              <p:cNvSpPr/>
              <p:nvPr/>
            </p:nvSpPr>
            <p:spPr>
              <a:xfrm>
                <a:off x="1331640" y="908720"/>
                <a:ext cx="54006" cy="2160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</p:grpSp>
      <p:grpSp>
        <p:nvGrpSpPr>
          <p:cNvPr id="21" name="Gruppieren 20"/>
          <p:cNvGrpSpPr/>
          <p:nvPr/>
        </p:nvGrpSpPr>
        <p:grpSpPr>
          <a:xfrm>
            <a:off x="7596812" y="3811915"/>
            <a:ext cx="372041" cy="372041"/>
            <a:chOff x="3665899" y="5737352"/>
            <a:chExt cx="372041" cy="372041"/>
          </a:xfrm>
        </p:grpSpPr>
        <p:sp>
          <p:nvSpPr>
            <p:cNvPr id="22" name="Ellipse 21"/>
            <p:cNvSpPr/>
            <p:nvPr/>
          </p:nvSpPr>
          <p:spPr>
            <a:xfrm>
              <a:off x="3665899" y="5737352"/>
              <a:ext cx="372041" cy="372041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Gleichschenkliges Dreieck 22"/>
            <p:cNvSpPr/>
            <p:nvPr/>
          </p:nvSpPr>
          <p:spPr>
            <a:xfrm rot="5400000">
              <a:off x="3752482" y="5836062"/>
              <a:ext cx="283936" cy="1746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01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6" grpId="0" animBg="1"/>
      <p:bldP spid="33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Field Write – Transitive Check</a:t>
            </a:r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5796136" y="3645024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bar(a) {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r>
              <a:rPr lang="de-DE" dirty="0" smtClean="0">
                <a:latin typeface="Courier"/>
                <a:cs typeface="Courier"/>
              </a:rPr>
              <a:t> = null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return</a:t>
            </a:r>
            <a:r>
              <a:rPr lang="de-DE" dirty="0" smtClean="0">
                <a:latin typeface="Courier"/>
                <a:cs typeface="Courier"/>
              </a:rPr>
              <a:t> a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2339752" y="2780928"/>
            <a:ext cx="2016224" cy="145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foo</a:t>
            </a:r>
            <a:r>
              <a:rPr lang="de-DE" dirty="0" smtClean="0">
                <a:latin typeface="Courier"/>
                <a:cs typeface="Courier"/>
              </a:rPr>
              <a:t>(x) {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...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bar(</a:t>
            </a:r>
            <a:r>
              <a:rPr lang="de-DE" dirty="0" err="1" smtClean="0">
                <a:latin typeface="Courier"/>
                <a:cs typeface="Courier"/>
              </a:rPr>
              <a:t>y</a:t>
            </a:r>
            <a:r>
              <a:rPr lang="de-DE" dirty="0" smtClean="0">
                <a:latin typeface="Courier"/>
                <a:cs typeface="Courier"/>
              </a:rPr>
              <a:t>)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  <a:endParaRPr lang="de-DE" dirty="0">
              <a:latin typeface="Courier"/>
              <a:cs typeface="Courier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7308304" y="3645024"/>
            <a:ext cx="0" cy="49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345743" y="34449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345743" y="3813069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7812360" y="3645024"/>
            <a:ext cx="0" cy="86409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812360" y="3444969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a^f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12360" y="4137019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a^f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3635896" y="3813069"/>
            <a:ext cx="1944216" cy="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324812" y="335699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707904" y="335699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y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3635896" y="2996952"/>
            <a:ext cx="12659" cy="760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696650" y="285293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683568" y="3068960"/>
            <a:ext cx="1572535" cy="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763688" y="306896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971600" y="2348880"/>
            <a:ext cx="1331719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1942014" y="238081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933902" y="1997017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0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4067944" y="2996952"/>
            <a:ext cx="0" cy="76015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4100676" y="3356992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y^f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089422" y="2852936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x^f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269420" y="5791607"/>
            <a:ext cx="2373344" cy="423684"/>
          </a:xfrm>
          <a:prstGeom prst="parallelogram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err="1" smtClean="0"/>
              <a:t>a^f</a:t>
            </a:r>
            <a:r>
              <a:rPr lang="de-DE" sz="1600" dirty="0" smtClean="0"/>
              <a:t> </a:t>
            </a:r>
            <a:r>
              <a:rPr lang="de-DE" sz="1600" dirty="0" err="1" smtClean="0"/>
              <a:t>short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a.*\{f}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8567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8" grpId="0"/>
      <p:bldP spid="31" grpId="0"/>
      <p:bldP spid="32" grpId="0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Problems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15831"/>
            <a:ext cx="2534541" cy="185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02596"/>
            <a:ext cx="2537023" cy="175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62" y="1542378"/>
            <a:ext cx="2556644" cy="159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299625" y="3562723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Reusability of Summaries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928347" y="6030789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 Explosion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1613537" y="3117262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Finite Domain</a:t>
            </a:r>
            <a:endParaRPr lang="en-US" dirty="0"/>
          </a:p>
        </p:txBody>
      </p:sp>
      <p:sp>
        <p:nvSpPr>
          <p:cNvPr id="3" name="L-Form 2"/>
          <p:cNvSpPr/>
          <p:nvPr/>
        </p:nvSpPr>
        <p:spPr>
          <a:xfrm rot="18737823">
            <a:off x="5759707" y="2322894"/>
            <a:ext cx="2007786" cy="594489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7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Abstraction</a:t>
            </a:r>
            <a:r>
              <a:rPr lang="de-DE" dirty="0" smtClean="0"/>
              <a:t> Points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776125" y="1196752"/>
            <a:ext cx="307579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de-DE" dirty="0" err="1">
                <a:latin typeface="Courier"/>
                <a:cs typeface="Courier"/>
              </a:rPr>
              <a:t>f</a:t>
            </a:r>
            <a:r>
              <a:rPr lang="de-DE" dirty="0" err="1" smtClean="0">
                <a:latin typeface="Courier"/>
                <a:cs typeface="Courier"/>
              </a:rPr>
              <a:t>oo</a:t>
            </a:r>
            <a:r>
              <a:rPr lang="de-DE" dirty="0" smtClean="0">
                <a:latin typeface="Courier"/>
                <a:cs typeface="Courier"/>
              </a:rPr>
              <a:t>(a) {</a:t>
            </a:r>
          </a:p>
          <a:p>
            <a:pPr>
              <a:lnSpc>
                <a:spcPct val="150000"/>
              </a:lnSpc>
            </a:pPr>
            <a:endParaRPr lang="de-DE" dirty="0" smtClean="0">
              <a:latin typeface="Courier"/>
              <a:cs typeface="Courier"/>
            </a:endParaRPr>
          </a:p>
          <a:p>
            <a:pPr marL="1588" indent="0">
              <a:lnSpc>
                <a:spcPct val="150000"/>
              </a:lnSpc>
            </a:pPr>
            <a:r>
              <a:rPr lang="de-DE" dirty="0" smtClean="0">
                <a:latin typeface="Courier"/>
                <a:cs typeface="Courier"/>
              </a:rPr>
              <a:t>    </a:t>
            </a:r>
            <a:r>
              <a:rPr lang="de-DE" dirty="0" err="1" smtClean="0">
                <a:latin typeface="Courier"/>
                <a:cs typeface="Courier"/>
              </a:rPr>
              <a:t>while</a:t>
            </a:r>
            <a:r>
              <a:rPr lang="de-DE" dirty="0" smtClean="0">
                <a:latin typeface="Courier"/>
                <a:cs typeface="Courier"/>
              </a:rPr>
              <a:t>(…) {</a:t>
            </a:r>
          </a:p>
          <a:p>
            <a:pPr marL="1588" indent="0">
              <a:lnSpc>
                <a:spcPct val="150000"/>
              </a:lnSpc>
            </a:pPr>
            <a:r>
              <a:rPr lang="de-DE" dirty="0" smtClean="0">
                <a:latin typeface="Courier"/>
                <a:cs typeface="Courier"/>
              </a:rPr>
              <a:t>        b = </a:t>
            </a:r>
            <a:r>
              <a:rPr lang="de-DE" dirty="0" err="1" smtClean="0">
                <a:latin typeface="Courier"/>
                <a:cs typeface="Courier"/>
              </a:rPr>
              <a:t>new</a:t>
            </a:r>
            <a:r>
              <a:rPr lang="de-DE" dirty="0" smtClean="0">
                <a:latin typeface="Courier"/>
                <a:cs typeface="Courier"/>
              </a:rPr>
              <a:t> A()</a:t>
            </a:r>
          </a:p>
          <a:p>
            <a:pPr marL="1588" indent="0">
              <a:lnSpc>
                <a:spcPct val="150000"/>
              </a:lnSpc>
            </a:pPr>
            <a:r>
              <a:rPr lang="de-DE" dirty="0">
                <a:latin typeface="Courier"/>
                <a:cs typeface="Courier"/>
              </a:rPr>
              <a:t> </a:t>
            </a:r>
            <a:r>
              <a:rPr lang="de-DE" dirty="0" smtClean="0">
                <a:latin typeface="Courier"/>
                <a:cs typeface="Courier"/>
              </a:rPr>
              <a:t>       </a:t>
            </a:r>
            <a:r>
              <a:rPr lang="de-DE" dirty="0" err="1" smtClean="0">
                <a:latin typeface="Courier"/>
                <a:cs typeface="Courier"/>
              </a:rPr>
              <a:t>b.x</a:t>
            </a:r>
            <a:r>
              <a:rPr lang="de-DE" dirty="0" smtClean="0">
                <a:latin typeface="Courier"/>
                <a:cs typeface="Courier"/>
              </a:rPr>
              <a:t> = a</a:t>
            </a:r>
          </a:p>
          <a:p>
            <a:pPr marL="1588" indent="0">
              <a:lnSpc>
                <a:spcPct val="150000"/>
              </a:lnSpc>
            </a:pPr>
            <a:r>
              <a:rPr lang="de-DE" dirty="0">
                <a:latin typeface="Courier"/>
                <a:cs typeface="Courier"/>
              </a:rPr>
              <a:t> </a:t>
            </a:r>
            <a:r>
              <a:rPr lang="de-DE" dirty="0" smtClean="0">
                <a:latin typeface="Courier"/>
                <a:cs typeface="Courier"/>
              </a:rPr>
              <a:t>       a = b</a:t>
            </a:r>
            <a:endParaRPr lang="de-DE" dirty="0">
              <a:latin typeface="Courier"/>
              <a:cs typeface="Courier"/>
            </a:endParaRPr>
          </a:p>
          <a:p>
            <a:pPr marL="1588" indent="0">
              <a:lnSpc>
                <a:spcPct val="150000"/>
              </a:lnSpc>
            </a:pPr>
            <a:r>
              <a:rPr lang="de-DE" dirty="0" smtClean="0">
                <a:latin typeface="Courier"/>
                <a:cs typeface="Courier"/>
              </a:rPr>
              <a:t>    }</a:t>
            </a:r>
            <a:endParaRPr lang="de-DE" dirty="0">
              <a:latin typeface="Courier"/>
              <a:cs typeface="Courier"/>
            </a:endParaRPr>
          </a:p>
          <a:p>
            <a:pPr marL="1588" indent="0">
              <a:lnSpc>
                <a:spcPct val="150000"/>
              </a:lnSpc>
            </a:pPr>
            <a:r>
              <a:rPr lang="de-DE" dirty="0" smtClean="0">
                <a:latin typeface="Courier"/>
                <a:cs typeface="Courier"/>
              </a:rPr>
              <a:t>    c = </a:t>
            </a:r>
            <a:r>
              <a:rPr lang="de-DE" dirty="0" err="1" smtClean="0">
                <a:latin typeface="Courier"/>
                <a:cs typeface="Courier"/>
              </a:rPr>
              <a:t>a.x</a:t>
            </a:r>
            <a:endParaRPr lang="de-DE" dirty="0" smtClean="0">
              <a:latin typeface="Courier"/>
              <a:cs typeface="Courier"/>
            </a:endParaRPr>
          </a:p>
          <a:p>
            <a:pPr marL="1588" indent="0">
              <a:lnSpc>
                <a:spcPct val="150000"/>
              </a:lnSpc>
            </a:pPr>
            <a:r>
              <a:rPr lang="de-DE" dirty="0" smtClean="0">
                <a:latin typeface="Courier"/>
                <a:cs typeface="Courier"/>
              </a:rPr>
              <a:t>    d = </a:t>
            </a:r>
            <a:r>
              <a:rPr lang="de-DE" dirty="0" err="1" smtClean="0">
                <a:latin typeface="Courier"/>
                <a:cs typeface="Courier"/>
              </a:rPr>
              <a:t>c.x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080381" y="1772816"/>
            <a:ext cx="968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a&lt;</a:t>
            </a:r>
            <a:r>
              <a:rPr lang="de-DE" sz="2000" dirty="0" smtClean="0">
                <a:solidFill>
                  <a:srgbClr val="0070C0"/>
                </a:solidFill>
              </a:rPr>
              <a:t>SP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3008373" y="162880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3008373" y="278092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080381" y="2884874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a&lt;</a:t>
            </a:r>
            <a:r>
              <a:rPr lang="de-DE" sz="2000" dirty="0">
                <a:solidFill>
                  <a:srgbClr val="0070C0"/>
                </a:solidFill>
              </a:rPr>
              <a:t>L</a:t>
            </a:r>
            <a:r>
              <a:rPr lang="de-DE" sz="2000" dirty="0" smtClean="0">
                <a:solidFill>
                  <a:srgbClr val="0070C0"/>
                </a:solidFill>
              </a:rPr>
              <a:t>1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79512" y="234888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rgbClr val="0070C0"/>
                </a:solidFill>
              </a:rPr>
              <a:t>L</a:t>
            </a:r>
            <a:r>
              <a:rPr lang="de-DE" sz="2000" dirty="0" smtClean="0">
                <a:solidFill>
                  <a:srgbClr val="0070C0"/>
                </a:solidFill>
              </a:rPr>
              <a:t>1:</a:t>
            </a:r>
            <a:endParaRPr lang="de-DE" sz="2000" dirty="0">
              <a:solidFill>
                <a:srgbClr val="0070C0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3007353" y="34290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079361" y="34290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b.x</a:t>
            </a:r>
            <a:r>
              <a:rPr lang="de-DE" sz="2000" dirty="0" smtClean="0">
                <a:solidFill>
                  <a:schemeClr val="accent1"/>
                </a:solidFill>
              </a:rPr>
              <a:t>&lt;</a:t>
            </a:r>
            <a:r>
              <a:rPr lang="de-DE" sz="2000" dirty="0">
                <a:solidFill>
                  <a:srgbClr val="0070C0"/>
                </a:solidFill>
              </a:rPr>
              <a:t>L</a:t>
            </a:r>
            <a:r>
              <a:rPr lang="de-DE" sz="2000" dirty="0" smtClean="0">
                <a:solidFill>
                  <a:srgbClr val="0070C0"/>
                </a:solidFill>
              </a:rPr>
              <a:t>1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3007353" y="3933515"/>
            <a:ext cx="0" cy="935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079361" y="40770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a.x</a:t>
            </a:r>
            <a:r>
              <a:rPr lang="de-DE" sz="2000" dirty="0" smtClean="0">
                <a:solidFill>
                  <a:schemeClr val="accent1"/>
                </a:solidFill>
              </a:rPr>
              <a:t>&lt;</a:t>
            </a:r>
            <a:r>
              <a:rPr lang="de-DE" sz="2000" dirty="0">
                <a:solidFill>
                  <a:srgbClr val="0070C0"/>
                </a:solidFill>
              </a:rPr>
              <a:t>L</a:t>
            </a:r>
            <a:r>
              <a:rPr lang="de-DE" sz="2000" dirty="0" smtClean="0">
                <a:solidFill>
                  <a:srgbClr val="0070C0"/>
                </a:solidFill>
              </a:rPr>
              <a:t>1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3007353" y="4869160"/>
            <a:ext cx="0" cy="47211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3079361" y="486916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c&lt;</a:t>
            </a:r>
            <a:r>
              <a:rPr lang="de-DE" sz="2000" dirty="0" smtClean="0">
                <a:solidFill>
                  <a:srgbClr val="0070C0"/>
                </a:solidFill>
              </a:rPr>
              <a:t>L1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15408" y="1300698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70C0"/>
                </a:solidFill>
              </a:rPr>
              <a:t>SP:</a:t>
            </a:r>
            <a:endParaRPr lang="de-DE" sz="2000" dirty="0">
              <a:solidFill>
                <a:srgbClr val="0070C0"/>
              </a:solidFill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>
            <a:off x="3008373" y="5379977"/>
            <a:ext cx="0" cy="47211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3079360" y="5341278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d&lt;</a:t>
            </a:r>
            <a:r>
              <a:rPr lang="de-DE" sz="2000" dirty="0" smtClean="0">
                <a:solidFill>
                  <a:srgbClr val="005BB4"/>
                </a:solidFill>
              </a:rPr>
              <a:t>x:</a:t>
            </a:r>
            <a:r>
              <a:rPr lang="de-DE" sz="2000" dirty="0" smtClean="0">
                <a:solidFill>
                  <a:srgbClr val="0070C0"/>
                </a:solidFill>
              </a:rPr>
              <a:t>L1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44" name="Freihandform 43"/>
          <p:cNvSpPr/>
          <p:nvPr/>
        </p:nvSpPr>
        <p:spPr>
          <a:xfrm>
            <a:off x="2993347" y="2548935"/>
            <a:ext cx="1650661" cy="1938558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55997"/>
              <a:gd name="connsiteY0" fmla="*/ 1118159 h 1118159"/>
              <a:gd name="connsiteX1" fmla="*/ 788786 w 955997"/>
              <a:gd name="connsiteY1" fmla="*/ 1118159 h 1118159"/>
              <a:gd name="connsiteX2" fmla="*/ 780898 w 955997"/>
              <a:gd name="connsiteY2" fmla="*/ 5891 h 1118159"/>
              <a:gd name="connsiteX3" fmla="*/ 955997 w 955997"/>
              <a:gd name="connsiteY3" fmla="*/ 0 h 11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5997" h="1118159">
                <a:moveTo>
                  <a:pt x="0" y="1118159"/>
                </a:moveTo>
                <a:lnTo>
                  <a:pt x="788786" y="1118159"/>
                </a:lnTo>
                <a:cubicBezTo>
                  <a:pt x="786157" y="747403"/>
                  <a:pt x="783527" y="376647"/>
                  <a:pt x="780898" y="5891"/>
                </a:cubicBezTo>
                <a:lnTo>
                  <a:pt x="955997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4669285" y="2884874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a&lt;</a:t>
            </a:r>
            <a:r>
              <a:rPr lang="de-DE" sz="2000" dirty="0">
                <a:solidFill>
                  <a:srgbClr val="0070C0"/>
                </a:solidFill>
              </a:rPr>
              <a:t>L</a:t>
            </a:r>
            <a:r>
              <a:rPr lang="de-DE" sz="2000" dirty="0" smtClean="0">
                <a:solidFill>
                  <a:srgbClr val="0070C0"/>
                </a:solidFill>
              </a:rPr>
              <a:t>1</a:t>
            </a:r>
            <a:r>
              <a:rPr lang="de-DE" sz="2000" dirty="0" smtClean="0">
                <a:solidFill>
                  <a:schemeClr val="accent1"/>
                </a:solidFill>
              </a:rPr>
              <a:t>&gt;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46" name="Gerade Verbindung mit Pfeil 45"/>
          <p:cNvCxnSpPr/>
          <p:nvPr/>
        </p:nvCxnSpPr>
        <p:spPr>
          <a:xfrm>
            <a:off x="4665944" y="2733597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uppieren 46"/>
          <p:cNvGrpSpPr/>
          <p:nvPr/>
        </p:nvGrpSpPr>
        <p:grpSpPr>
          <a:xfrm>
            <a:off x="2771800" y="5346827"/>
            <a:ext cx="372041" cy="372041"/>
            <a:chOff x="3665899" y="5737352"/>
            <a:chExt cx="372041" cy="372041"/>
          </a:xfrm>
        </p:grpSpPr>
        <p:sp>
          <p:nvSpPr>
            <p:cNvPr id="48" name="Ellipse 47"/>
            <p:cNvSpPr/>
            <p:nvPr/>
          </p:nvSpPr>
          <p:spPr>
            <a:xfrm>
              <a:off x="3665899" y="5737352"/>
              <a:ext cx="372041" cy="372041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Gleichschenkliges Dreieck 48"/>
            <p:cNvSpPr/>
            <p:nvPr/>
          </p:nvSpPr>
          <p:spPr>
            <a:xfrm rot="5400000">
              <a:off x="3752482" y="5836062"/>
              <a:ext cx="283936" cy="1746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816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7" grpId="0"/>
      <p:bldP spid="20" grpId="0"/>
      <p:bldP spid="23" grpId="0"/>
      <p:bldP spid="30" grpId="0"/>
      <p:bldP spid="40" grpId="0"/>
      <p:bldP spid="44" grpId="0" animBg="1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Problems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15831"/>
            <a:ext cx="2534541" cy="185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02596"/>
            <a:ext cx="2537023" cy="175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62" y="1542378"/>
            <a:ext cx="2556644" cy="159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299625" y="3562723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Reusability of Summaries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928347" y="6030789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 Explosion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1613537" y="3117262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Finite Domain</a:t>
            </a:r>
            <a:endParaRPr lang="en-US" dirty="0"/>
          </a:p>
        </p:txBody>
      </p:sp>
      <p:sp>
        <p:nvSpPr>
          <p:cNvPr id="3" name="L-Form 2"/>
          <p:cNvSpPr/>
          <p:nvPr/>
        </p:nvSpPr>
        <p:spPr>
          <a:xfrm rot="18737823">
            <a:off x="5759707" y="2322894"/>
            <a:ext cx="2007786" cy="594489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Form 15"/>
          <p:cNvSpPr/>
          <p:nvPr/>
        </p:nvSpPr>
        <p:spPr>
          <a:xfrm rot="18737823">
            <a:off x="1536428" y="1905374"/>
            <a:ext cx="2007786" cy="594489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-Form 16"/>
          <p:cNvSpPr/>
          <p:nvPr/>
        </p:nvSpPr>
        <p:spPr>
          <a:xfrm rot="18737823">
            <a:off x="2816667" y="4794419"/>
            <a:ext cx="2007786" cy="594489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Field-Sensitive Taint Analysis</a:t>
            </a:r>
            <a:endParaRPr lang="en-US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360000" y="1628800"/>
            <a:ext cx="6823569" cy="4824536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de-DE" dirty="0" err="1" smtClean="0"/>
              <a:t>Based</a:t>
            </a:r>
            <a:r>
              <a:rPr lang="de-DE" dirty="0" smtClean="0"/>
              <a:t> on IFDS-Framework </a:t>
            </a:r>
            <a:r>
              <a:rPr lang="de-DE" sz="1600" dirty="0" smtClean="0"/>
              <a:t>[Reps et al. 1995]</a:t>
            </a:r>
            <a:endParaRPr lang="de-DE" dirty="0" smtClean="0"/>
          </a:p>
          <a:p>
            <a:pPr marL="701675" lvl="2" indent="-342900">
              <a:buFont typeface="Arial"/>
              <a:buChar char="•"/>
            </a:pPr>
            <a:r>
              <a:rPr lang="de-DE" dirty="0" err="1" smtClean="0"/>
              <a:t>Context</a:t>
            </a:r>
            <a:r>
              <a:rPr lang="de-DE" dirty="0"/>
              <a:t> </a:t>
            </a:r>
            <a:r>
              <a:rPr lang="de-DE" dirty="0" smtClean="0"/>
              <a:t>Sensitive</a:t>
            </a:r>
          </a:p>
          <a:p>
            <a:pPr marL="701675" lvl="2" indent="-342900">
              <a:buFont typeface="Arial"/>
              <a:buChar char="•"/>
            </a:pPr>
            <a:r>
              <a:rPr lang="de-DE" dirty="0" smtClean="0"/>
              <a:t>Flow Sensitive</a:t>
            </a:r>
            <a:endParaRPr lang="de-DE" dirty="0"/>
          </a:p>
          <a:p>
            <a:pPr marL="342900" lvl="1" indent="-342900">
              <a:buFont typeface="Arial"/>
              <a:buChar char="•"/>
            </a:pPr>
            <a:r>
              <a:rPr lang="de-DE" dirty="0" smtClean="0"/>
              <a:t>Field Sensitive</a:t>
            </a:r>
          </a:p>
          <a:p>
            <a:pPr marL="342900" lvl="1" indent="-342900">
              <a:buFont typeface="Arial"/>
              <a:buChar char="•"/>
            </a:pPr>
            <a:endParaRPr lang="de-DE" dirty="0" smtClean="0">
              <a:sym typeface="Wingdings" panose="05000000000000000000" pitchFamily="2" charset="2"/>
            </a:endParaRPr>
          </a:p>
          <a:p>
            <a:pPr marL="0" lvl="1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     </a:t>
            </a:r>
            <a:r>
              <a:rPr lang="de-DE" dirty="0" err="1" smtClean="0">
                <a:sym typeface="Wingdings" panose="05000000000000000000" pitchFamily="2" charset="2"/>
              </a:rPr>
              <a:t>Scalability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Issues</a:t>
            </a:r>
            <a:endParaRPr lang="de-DE" dirty="0" smtClean="0">
              <a:sym typeface="Wingdings" panose="05000000000000000000" pitchFamily="2" charset="2"/>
            </a:endParaRPr>
          </a:p>
          <a:p>
            <a:pPr marL="0" lvl="1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342900" lvl="1" indent="-342900"/>
            <a:r>
              <a:rPr lang="de-DE" dirty="0" err="1" smtClean="0">
                <a:sym typeface="Wingdings" panose="05000000000000000000" pitchFamily="2" charset="2"/>
              </a:rPr>
              <a:t>Contributions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this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work</a:t>
            </a:r>
            <a:r>
              <a:rPr lang="de-DE" dirty="0" smtClean="0">
                <a:sym typeface="Wingdings" panose="05000000000000000000" pitchFamily="2" charset="2"/>
              </a:rPr>
              <a:t>:</a:t>
            </a:r>
          </a:p>
          <a:p>
            <a:pPr marL="701675" lvl="2" indent="-342900"/>
            <a:r>
              <a:rPr lang="de-DE" dirty="0" err="1" smtClean="0">
                <a:sym typeface="Wingdings" panose="05000000000000000000" pitchFamily="2" charset="2"/>
              </a:rPr>
              <a:t>Identification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</a:t>
            </a:r>
            <a:r>
              <a:rPr lang="de-DE" dirty="0" err="1" smtClean="0">
                <a:sym typeface="Wingdings" panose="05000000000000000000" pitchFamily="2" charset="2"/>
              </a:rPr>
              <a:t>roblematic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cases</a:t>
            </a:r>
            <a:endParaRPr lang="de-DE" dirty="0" smtClean="0">
              <a:sym typeface="Wingdings" panose="05000000000000000000" pitchFamily="2" charset="2"/>
            </a:endParaRPr>
          </a:p>
          <a:p>
            <a:pPr marL="701675" lvl="2" indent="-342900"/>
            <a:r>
              <a:rPr lang="de-DE" dirty="0" smtClean="0">
                <a:sym typeface="Wingdings" panose="05000000000000000000" pitchFamily="2" charset="2"/>
              </a:rPr>
              <a:t>Approach </a:t>
            </a:r>
            <a:r>
              <a:rPr lang="de-DE" dirty="0" err="1" smtClean="0">
                <a:sym typeface="Wingdings" panose="05000000000000000000" pitchFamily="2" charset="2"/>
              </a:rPr>
              <a:t>solving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these</a:t>
            </a:r>
            <a:r>
              <a:rPr lang="de-DE" dirty="0" smtClean="0">
                <a:sym typeface="Wingdings" panose="05000000000000000000" pitchFamily="2" charset="2"/>
              </a:rPr>
              <a:t>: IFDS-APA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656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SecuriBench</a:t>
            </a:r>
            <a:endParaRPr lang="en-US" dirty="0" smtClean="0"/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Benchmark consisting of 7 web applications</a:t>
            </a:r>
          </a:p>
          <a:p>
            <a:pPr marL="881062" lvl="3" indent="-342900">
              <a:buFont typeface="Arial" panose="020B0604020202020204" pitchFamily="34" charset="0"/>
              <a:buChar char="•"/>
            </a:pPr>
            <a:r>
              <a:rPr lang="en-US" dirty="0" smtClean="0"/>
              <a:t>Including all their dependencies</a:t>
            </a:r>
          </a:p>
          <a:p>
            <a:pPr marL="881062" lvl="3" indent="-342900">
              <a:buFont typeface="Arial" panose="020B0604020202020204" pitchFamily="34" charset="0"/>
              <a:buChar char="•"/>
            </a:pPr>
            <a:r>
              <a:rPr lang="en-US" dirty="0" smtClean="0"/>
              <a:t>especially the Java Class Library</a:t>
            </a:r>
          </a:p>
          <a:p>
            <a:pPr marL="701675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Taint analysis for SQL injection, command injection, path traversal, unchecked redirection</a:t>
            </a:r>
          </a:p>
        </p:txBody>
      </p:sp>
    </p:spTree>
    <p:extLst>
      <p:ext uri="{BB962C8B-B14F-4D97-AF65-F5344CB8AC3E}">
        <p14:creationId xmlns:p14="http://schemas.microsoft.com/office/powerpoint/2010/main" val="213395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– </a:t>
            </a:r>
            <a:r>
              <a:rPr lang="en-US" dirty="0" err="1"/>
              <a:t>SecuriBench</a:t>
            </a:r>
            <a:r>
              <a:rPr lang="en-US" dirty="0"/>
              <a:t> </a:t>
            </a:r>
            <a:r>
              <a:rPr lang="en-US" dirty="0" smtClean="0"/>
              <a:t>Including </a:t>
            </a:r>
            <a:r>
              <a:rPr lang="en-US" dirty="0"/>
              <a:t>Dependencies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10344"/>
              </p:ext>
            </p:extLst>
          </p:nvPr>
        </p:nvGraphicFramePr>
        <p:xfrm>
          <a:off x="323528" y="1268760"/>
          <a:ext cx="8532814" cy="4680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/>
                <a:gridCol w="1146105"/>
                <a:gridCol w="1146105"/>
                <a:gridCol w="1146105"/>
                <a:gridCol w="1146105"/>
                <a:gridCol w="1146105"/>
                <a:gridCol w="1146105"/>
              </a:tblGrid>
              <a:tr h="524977">
                <a:tc rowSpan="2">
                  <a:txBody>
                    <a:bodyPr/>
                    <a:lstStyle/>
                    <a:p>
                      <a:pPr algn="l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IFDS-APA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K-</a:t>
                      </a:r>
                      <a:r>
                        <a:rPr lang="de-DE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limiting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Field</a:t>
                      </a:r>
                    </a:p>
                    <a:p>
                      <a:pPr algn="ctr" fontAlgn="b"/>
                      <a:r>
                        <a:rPr lang="de-DE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Based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0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k=3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k=2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k=1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k=0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blueblog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54.56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43.54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27.15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jboard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322.70</a:t>
                      </a: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228.84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40.81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pebble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108.38</a:t>
                      </a: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138.40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17.13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personalblog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202.08</a:t>
                      </a: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236.65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24.92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roller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478.81</a:t>
                      </a: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102.83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35.19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snipsnap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307.65</a:t>
                      </a: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203.16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113.01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webgoat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57.75</a:t>
                      </a: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253.56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98.14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30.86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6.70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478699" y="6160174"/>
            <a:ext cx="2377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Time in Seconds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4283968" y="2420888"/>
            <a:ext cx="108012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5436096" y="2420888"/>
            <a:ext cx="108012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hteck 10"/>
          <p:cNvSpPr/>
          <p:nvPr/>
        </p:nvSpPr>
        <p:spPr>
          <a:xfrm>
            <a:off x="6660232" y="2443223"/>
            <a:ext cx="108012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/>
          <p:cNvSpPr/>
          <p:nvPr/>
        </p:nvSpPr>
        <p:spPr>
          <a:xfrm>
            <a:off x="7811468" y="2424517"/>
            <a:ext cx="108012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0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683568" y="1700808"/>
            <a:ext cx="2736304" cy="460851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Visited </a:t>
            </a:r>
            <a:r>
              <a:rPr lang="en-US" dirty="0" err="1"/>
              <a:t>Interprocedural</a:t>
            </a:r>
            <a:r>
              <a:rPr lang="en-US" dirty="0"/>
              <a:t> Control-Flow Graph </a:t>
            </a:r>
            <a:r>
              <a:rPr lang="en-US" dirty="0" smtClean="0"/>
              <a:t>Edges</a:t>
            </a:r>
            <a:endParaRPr lang="en-US" dirty="0"/>
          </a:p>
        </p:txBody>
      </p:sp>
      <p:sp>
        <p:nvSpPr>
          <p:cNvPr id="4" name="Abgerundetes Rechteck 3"/>
          <p:cNvSpPr/>
          <p:nvPr/>
        </p:nvSpPr>
        <p:spPr>
          <a:xfrm>
            <a:off x="1403648" y="2204864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bgerundetes Rechteck 4"/>
          <p:cNvSpPr/>
          <p:nvPr/>
        </p:nvSpPr>
        <p:spPr>
          <a:xfrm>
            <a:off x="1403648" y="2816932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bgerundetes Rechteck 5"/>
          <p:cNvSpPr/>
          <p:nvPr/>
        </p:nvSpPr>
        <p:spPr>
          <a:xfrm>
            <a:off x="1403648" y="3429000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bgerundetes Rechteck 6"/>
          <p:cNvSpPr/>
          <p:nvPr/>
        </p:nvSpPr>
        <p:spPr>
          <a:xfrm>
            <a:off x="2483768" y="2490462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bgerundetes Rechteck 7"/>
          <p:cNvSpPr/>
          <p:nvPr/>
        </p:nvSpPr>
        <p:spPr>
          <a:xfrm>
            <a:off x="2483768" y="3138534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bgerundetes Rechteck 8"/>
          <p:cNvSpPr/>
          <p:nvPr/>
        </p:nvSpPr>
        <p:spPr>
          <a:xfrm>
            <a:off x="3995936" y="2069232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bgerundetes Rechteck 9"/>
          <p:cNvSpPr/>
          <p:nvPr/>
        </p:nvSpPr>
        <p:spPr>
          <a:xfrm>
            <a:off x="3995936" y="2672916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bgerundetes Rechteck 10"/>
          <p:cNvSpPr/>
          <p:nvPr/>
        </p:nvSpPr>
        <p:spPr>
          <a:xfrm>
            <a:off x="3995936" y="3284984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bgerundetes Rechteck 11"/>
          <p:cNvSpPr/>
          <p:nvPr/>
        </p:nvSpPr>
        <p:spPr>
          <a:xfrm>
            <a:off x="5076056" y="1916832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bgerundetes Rechteck 12"/>
          <p:cNvSpPr/>
          <p:nvPr/>
        </p:nvSpPr>
        <p:spPr>
          <a:xfrm>
            <a:off x="5069001" y="2611399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bgerundetes Rechteck 13"/>
          <p:cNvSpPr/>
          <p:nvPr/>
        </p:nvSpPr>
        <p:spPr>
          <a:xfrm>
            <a:off x="5076056" y="3261905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bgerundetes Rechteck 14"/>
          <p:cNvSpPr/>
          <p:nvPr/>
        </p:nvSpPr>
        <p:spPr>
          <a:xfrm>
            <a:off x="3995936" y="4365104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bgerundetes Rechteck 15"/>
          <p:cNvSpPr/>
          <p:nvPr/>
        </p:nvSpPr>
        <p:spPr>
          <a:xfrm>
            <a:off x="5069001" y="4365104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bgerundetes Rechteck 16"/>
          <p:cNvSpPr/>
          <p:nvPr/>
        </p:nvSpPr>
        <p:spPr>
          <a:xfrm>
            <a:off x="5076056" y="5013176"/>
            <a:ext cx="648072" cy="288032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18"/>
          <p:cNvSpPr/>
          <p:nvPr/>
        </p:nvSpPr>
        <p:spPr>
          <a:xfrm>
            <a:off x="3582910" y="1700808"/>
            <a:ext cx="2736304" cy="460851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feld 19"/>
          <p:cNvSpPr txBox="1"/>
          <p:nvPr/>
        </p:nvSpPr>
        <p:spPr>
          <a:xfrm>
            <a:off x="1259632" y="5877272"/>
            <a:ext cx="1441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Application</a:t>
            </a:r>
            <a:endParaRPr lang="en-US" sz="2000" dirty="0"/>
          </a:p>
        </p:txBody>
      </p:sp>
      <p:sp>
        <p:nvSpPr>
          <p:cNvPr id="21" name="Textfeld 20"/>
          <p:cNvSpPr txBox="1"/>
          <p:nvPr/>
        </p:nvSpPr>
        <p:spPr>
          <a:xfrm>
            <a:off x="4411202" y="5877272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Libraries</a:t>
            </a:r>
            <a:endParaRPr lang="en-US" sz="2000" dirty="0"/>
          </a:p>
        </p:txBody>
      </p:sp>
      <p:cxnSp>
        <p:nvCxnSpPr>
          <p:cNvPr id="23" name="Gerade Verbindung mit Pfeil 22"/>
          <p:cNvCxnSpPr>
            <a:stCxn id="4" idx="3"/>
            <a:endCxn id="7" idx="1"/>
          </p:cNvCxnSpPr>
          <p:nvPr/>
        </p:nvCxnSpPr>
        <p:spPr>
          <a:xfrm>
            <a:off x="2051720" y="2348880"/>
            <a:ext cx="432048" cy="285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5" idx="3"/>
            <a:endCxn id="7" idx="1"/>
          </p:cNvCxnSpPr>
          <p:nvPr/>
        </p:nvCxnSpPr>
        <p:spPr>
          <a:xfrm flipV="1">
            <a:off x="2051720" y="2634478"/>
            <a:ext cx="432048" cy="326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5" idx="3"/>
            <a:endCxn id="8" idx="1"/>
          </p:cNvCxnSpPr>
          <p:nvPr/>
        </p:nvCxnSpPr>
        <p:spPr>
          <a:xfrm>
            <a:off x="2051720" y="2960948"/>
            <a:ext cx="432048" cy="3216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6" idx="3"/>
            <a:endCxn id="8" idx="1"/>
          </p:cNvCxnSpPr>
          <p:nvPr/>
        </p:nvCxnSpPr>
        <p:spPr>
          <a:xfrm flipV="1">
            <a:off x="2051720" y="3282550"/>
            <a:ext cx="432048" cy="290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7" idx="3"/>
            <a:endCxn id="9" idx="1"/>
          </p:cNvCxnSpPr>
          <p:nvPr/>
        </p:nvCxnSpPr>
        <p:spPr>
          <a:xfrm flipV="1">
            <a:off x="3131840" y="2213248"/>
            <a:ext cx="864096" cy="4212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8" idx="3"/>
            <a:endCxn id="10" idx="1"/>
          </p:cNvCxnSpPr>
          <p:nvPr/>
        </p:nvCxnSpPr>
        <p:spPr>
          <a:xfrm flipV="1">
            <a:off x="3131840" y="2816932"/>
            <a:ext cx="864096" cy="4656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8" idx="3"/>
            <a:endCxn id="11" idx="1"/>
          </p:cNvCxnSpPr>
          <p:nvPr/>
        </p:nvCxnSpPr>
        <p:spPr>
          <a:xfrm>
            <a:off x="3131840" y="3282550"/>
            <a:ext cx="864096" cy="146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15" idx="3"/>
            <a:endCxn id="14" idx="1"/>
          </p:cNvCxnSpPr>
          <p:nvPr/>
        </p:nvCxnSpPr>
        <p:spPr>
          <a:xfrm flipV="1">
            <a:off x="4644008" y="3405921"/>
            <a:ext cx="432048" cy="11031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9" idx="3"/>
            <a:endCxn id="12" idx="1"/>
          </p:cNvCxnSpPr>
          <p:nvPr/>
        </p:nvCxnSpPr>
        <p:spPr>
          <a:xfrm flipV="1">
            <a:off x="4644008" y="2060848"/>
            <a:ext cx="432048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9" idx="3"/>
            <a:endCxn id="13" idx="1"/>
          </p:cNvCxnSpPr>
          <p:nvPr/>
        </p:nvCxnSpPr>
        <p:spPr>
          <a:xfrm>
            <a:off x="4644008" y="2213248"/>
            <a:ext cx="424993" cy="542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10" idx="3"/>
            <a:endCxn id="13" idx="1"/>
          </p:cNvCxnSpPr>
          <p:nvPr/>
        </p:nvCxnSpPr>
        <p:spPr>
          <a:xfrm flipV="1">
            <a:off x="4644008" y="2755415"/>
            <a:ext cx="424993" cy="61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11" idx="3"/>
            <a:endCxn id="14" idx="1"/>
          </p:cNvCxnSpPr>
          <p:nvPr/>
        </p:nvCxnSpPr>
        <p:spPr>
          <a:xfrm flipV="1">
            <a:off x="4644008" y="3405921"/>
            <a:ext cx="432048" cy="230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15" idx="3"/>
            <a:endCxn id="16" idx="1"/>
          </p:cNvCxnSpPr>
          <p:nvPr/>
        </p:nvCxnSpPr>
        <p:spPr>
          <a:xfrm>
            <a:off x="4644008" y="4509120"/>
            <a:ext cx="4249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stCxn id="15" idx="3"/>
            <a:endCxn id="17" idx="1"/>
          </p:cNvCxnSpPr>
          <p:nvPr/>
        </p:nvCxnSpPr>
        <p:spPr>
          <a:xfrm>
            <a:off x="4644008" y="4509120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Abgerundetes Rechteck 62"/>
          <p:cNvSpPr/>
          <p:nvPr/>
        </p:nvSpPr>
        <p:spPr>
          <a:xfrm>
            <a:off x="7214806" y="5932794"/>
            <a:ext cx="490748" cy="218110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Gerade Verbindung mit Pfeil 63"/>
          <p:cNvCxnSpPr/>
          <p:nvPr/>
        </p:nvCxnSpPr>
        <p:spPr>
          <a:xfrm>
            <a:off x="7200292" y="6342557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>
            <a:off x="7707540" y="5879013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</a:t>
            </a:r>
          </a:p>
          <a:p>
            <a:r>
              <a:rPr lang="en-US" dirty="0" smtClean="0"/>
              <a:t>Call 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60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– </a:t>
            </a:r>
            <a:r>
              <a:rPr lang="en-US" dirty="0" err="1"/>
              <a:t>SecuriBench</a:t>
            </a:r>
            <a:r>
              <a:rPr lang="en-US" dirty="0"/>
              <a:t> Including Dependencies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705981"/>
              </p:ext>
            </p:extLst>
          </p:nvPr>
        </p:nvGraphicFramePr>
        <p:xfrm>
          <a:off x="323528" y="1268760"/>
          <a:ext cx="8532810" cy="4680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/>
                <a:gridCol w="1440160"/>
                <a:gridCol w="918079"/>
                <a:gridCol w="918079"/>
                <a:gridCol w="918079"/>
                <a:gridCol w="918079"/>
                <a:gridCol w="918079"/>
                <a:gridCol w="918079"/>
              </a:tblGrid>
              <a:tr h="524977">
                <a:tc rowSpan="2">
                  <a:txBody>
                    <a:bodyPr/>
                    <a:lstStyle/>
                    <a:p>
                      <a:pPr algn="l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ICFG</a:t>
                      </a:r>
                      <a:r>
                        <a:rPr lang="de-DE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20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Edges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IFDS-APA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K-</a:t>
                      </a:r>
                      <a:r>
                        <a:rPr lang="de-DE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limiting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Field</a:t>
                      </a:r>
                    </a:p>
                    <a:p>
                      <a:pPr algn="ctr" fontAlgn="b"/>
                      <a:r>
                        <a:rPr lang="de-DE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Based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0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k=3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k=2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k=1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k=0</a:t>
                      </a:r>
                      <a:endParaRPr lang="de-D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blueblog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692 483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jboard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2 353 761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pebble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1 769 459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personalblog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2 194 345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roller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2 891 553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snipsnap</a:t>
                      </a: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2 683 739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  <a:tr h="512095"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webgoat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734 345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err="1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OoM</a:t>
                      </a:r>
                      <a:endParaRPr lang="de-DE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0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571878" y="6160174"/>
            <a:ext cx="5284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Visited </a:t>
            </a:r>
            <a:r>
              <a:rPr lang="en-US" dirty="0" err="1" smtClean="0"/>
              <a:t>Interprocedural</a:t>
            </a:r>
            <a:r>
              <a:rPr lang="en-US" dirty="0" smtClean="0"/>
              <a:t> Control-Flow Graph Edges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3145423" y="1207786"/>
            <a:ext cx="2800767" cy="2016224"/>
            <a:chOff x="2902372" y="1022421"/>
            <a:chExt cx="2800767" cy="201622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6835" y="1022421"/>
              <a:ext cx="2534541" cy="1855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feld 6"/>
            <p:cNvSpPr txBox="1"/>
            <p:nvPr/>
          </p:nvSpPr>
          <p:spPr>
            <a:xfrm>
              <a:off x="2902372" y="2669313"/>
              <a:ext cx="2800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Reusability of Summaries</a:t>
              </a:r>
              <a:endParaRPr lang="en-US" dirty="0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6211441" y="1126485"/>
            <a:ext cx="2537023" cy="2097525"/>
            <a:chOff x="6084168" y="757322"/>
            <a:chExt cx="2537023" cy="2097525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168" y="757322"/>
              <a:ext cx="2537023" cy="1754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feld 7"/>
            <p:cNvSpPr txBox="1"/>
            <p:nvPr/>
          </p:nvSpPr>
          <p:spPr>
            <a:xfrm>
              <a:off x="6456739" y="2485515"/>
              <a:ext cx="1787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State Explosion</a:t>
              </a:r>
              <a:endParaRPr lang="en-US" dirty="0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323528" y="1279794"/>
            <a:ext cx="2556644" cy="1944216"/>
            <a:chOff x="323528" y="1118869"/>
            <a:chExt cx="2556644" cy="1944216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1118869"/>
              <a:ext cx="2556644" cy="1593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feld 8"/>
            <p:cNvSpPr txBox="1"/>
            <p:nvPr/>
          </p:nvSpPr>
          <p:spPr>
            <a:xfrm>
              <a:off x="587603" y="2693753"/>
              <a:ext cx="160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Finite Domain</a:t>
              </a:r>
              <a:endParaRPr lang="en-US" dirty="0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48" y="3646764"/>
            <a:ext cx="2658924" cy="115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feld 33"/>
          <p:cNvSpPr txBox="1"/>
          <p:nvPr/>
        </p:nvSpPr>
        <p:spPr>
          <a:xfrm>
            <a:off x="3355435" y="5074856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Abstraction Points</a:t>
            </a:r>
            <a:endParaRPr lang="en-US" dirty="0"/>
          </a:p>
        </p:txBody>
      </p:sp>
      <p:sp>
        <p:nvSpPr>
          <p:cNvPr id="63" name="Textfeld 62"/>
          <p:cNvSpPr txBox="1"/>
          <p:nvPr/>
        </p:nvSpPr>
        <p:spPr>
          <a:xfrm>
            <a:off x="611444" y="4942908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Caller Dependent</a:t>
            </a:r>
          </a:p>
          <a:p>
            <a:pPr algn="ctr"/>
            <a:r>
              <a:rPr lang="en-US" dirty="0" smtClean="0"/>
              <a:t>Paused Edges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6300192" y="4942909"/>
            <a:ext cx="2517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Scales as well </a:t>
            </a:r>
          </a:p>
          <a:p>
            <a:pPr algn="ctr"/>
            <a:r>
              <a:rPr lang="en-US" dirty="0" smtClean="0"/>
              <a:t>as Field Based</a:t>
            </a:r>
            <a:endParaRPr lang="en-US" dirty="0"/>
          </a:p>
        </p:txBody>
      </p:sp>
      <p:sp>
        <p:nvSpPr>
          <p:cNvPr id="67" name="L-Form 66"/>
          <p:cNvSpPr/>
          <p:nvPr/>
        </p:nvSpPr>
        <p:spPr>
          <a:xfrm rot="18737823">
            <a:off x="741266" y="1793498"/>
            <a:ext cx="1598242" cy="473226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-Form 68"/>
          <p:cNvSpPr/>
          <p:nvPr/>
        </p:nvSpPr>
        <p:spPr>
          <a:xfrm rot="18737823">
            <a:off x="3746685" y="1793497"/>
            <a:ext cx="1598242" cy="473226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hteck 60"/>
          <p:cNvSpPr/>
          <p:nvPr/>
        </p:nvSpPr>
        <p:spPr>
          <a:xfrm>
            <a:off x="325970" y="5949280"/>
            <a:ext cx="84945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5000"/>
            </a:pPr>
            <a:r>
              <a:rPr lang="en-US" sz="2000" dirty="0" smtClean="0"/>
              <a:t>Take away: </a:t>
            </a:r>
            <a:r>
              <a:rPr lang="en-US" sz="2000" i="1" dirty="0" smtClean="0"/>
              <a:t>More </a:t>
            </a:r>
            <a:r>
              <a:rPr lang="en-US" sz="2000" i="1" dirty="0"/>
              <a:t>precise</a:t>
            </a:r>
            <a:r>
              <a:rPr lang="en-US" sz="2000" dirty="0"/>
              <a:t> does not automatically mean </a:t>
            </a:r>
            <a:r>
              <a:rPr lang="en-US" sz="2000" i="1" dirty="0"/>
              <a:t>more </a:t>
            </a:r>
            <a:r>
              <a:rPr lang="en-US" sz="2000" i="1" dirty="0" smtClean="0"/>
              <a:t>expensive</a:t>
            </a:r>
          </a:p>
        </p:txBody>
      </p:sp>
      <p:sp>
        <p:nvSpPr>
          <p:cNvPr id="22" name="L-Form 21"/>
          <p:cNvSpPr/>
          <p:nvPr/>
        </p:nvSpPr>
        <p:spPr>
          <a:xfrm rot="18737823">
            <a:off x="6859757" y="1793496"/>
            <a:ext cx="1598242" cy="473226"/>
          </a:xfrm>
          <a:prstGeom prst="corner">
            <a:avLst/>
          </a:prstGeom>
          <a:solidFill>
            <a:schemeClr val="accent4">
              <a:alpha val="7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978" y="3643086"/>
            <a:ext cx="2389426" cy="132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623" y="3630444"/>
            <a:ext cx="1688441" cy="1477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71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63" grpId="0"/>
      <p:bldP spid="66" grpId="0"/>
      <p:bldP spid="67" grpId="0" animBg="1"/>
      <p:bldP spid="69" grpId="0" animBg="1"/>
      <p:bldP spid="6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Tracking Fields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16832"/>
            <a:ext cx="3059872" cy="2601088"/>
          </a:xfrm>
        </p:spPr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 a1 = new A()</a:t>
            </a:r>
          </a:p>
          <a:p>
            <a:r>
              <a:rPr lang="en-US" dirty="0" smtClean="0">
                <a:latin typeface="Courier"/>
                <a:cs typeface="Courier"/>
              </a:rPr>
              <a:t>A a2 = new A()</a:t>
            </a:r>
          </a:p>
          <a:p>
            <a:r>
              <a:rPr lang="en-US" dirty="0" smtClean="0">
                <a:latin typeface="Courier"/>
                <a:cs typeface="Courier"/>
              </a:rPr>
              <a:t>x = source()</a:t>
            </a:r>
          </a:p>
          <a:p>
            <a:r>
              <a:rPr lang="en-US" dirty="0" smtClean="0">
                <a:latin typeface="Courier"/>
                <a:cs typeface="Courier"/>
              </a:rPr>
              <a:t>a1.f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smtClean="0">
                <a:latin typeface="Courier"/>
                <a:cs typeface="Courier"/>
              </a:rPr>
              <a:t>x</a:t>
            </a:r>
          </a:p>
          <a:p>
            <a:r>
              <a:rPr lang="en-US" dirty="0" smtClean="0">
                <a:latin typeface="Courier"/>
                <a:cs typeface="Courier"/>
              </a:rPr>
              <a:t>y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smtClean="0">
                <a:latin typeface="Courier"/>
                <a:cs typeface="Courier"/>
              </a:rPr>
              <a:t>a2.f </a:t>
            </a:r>
          </a:p>
          <a:p>
            <a:r>
              <a:rPr lang="en-US" dirty="0" smtClean="0">
                <a:latin typeface="Courier"/>
                <a:cs typeface="Courier"/>
              </a:rPr>
              <a:t>sink</a:t>
            </a:r>
            <a:r>
              <a:rPr lang="en-US" dirty="0">
                <a:latin typeface="Courier"/>
                <a:cs typeface="Courier"/>
              </a:rPr>
              <a:t>(y</a:t>
            </a:r>
            <a:r>
              <a:rPr lang="en-US" dirty="0" smtClean="0">
                <a:latin typeface="Courier"/>
                <a:cs typeface="Courier"/>
              </a:rPr>
              <a:t>) </a:t>
            </a:r>
            <a:endParaRPr lang="en-US" dirty="0">
              <a:latin typeface="Courier"/>
              <a:cs typeface="Courier"/>
            </a:endParaRPr>
          </a:p>
          <a:p>
            <a:endParaRPr lang="de-DE" dirty="0">
              <a:latin typeface="Courier"/>
              <a:cs typeface="Courier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5370246" y="3066201"/>
            <a:ext cx="2612" cy="3800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72858" y="2962255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5372858" y="3466311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418007" y="3394303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</a:t>
            </a:r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5370246" y="39227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415395" y="3850704"/>
            <a:ext cx="1043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</a:t>
            </a:r>
            <a:r>
              <a:rPr lang="de-DE" sz="2000" dirty="0" err="1" smtClean="0">
                <a:solidFill>
                  <a:schemeClr val="accent1"/>
                </a:solidFill>
              </a:rPr>
              <a:t>y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047418" y="2592923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Field Based</a:t>
            </a:r>
            <a:endParaRPr lang="en-US" sz="2000" dirty="0">
              <a:solidFill>
                <a:srgbClr val="C00000"/>
              </a:solidFill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222538" y="3466311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3267687" y="3394303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a1.f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3219926" y="39227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3265075" y="3850704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a1.f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904391" y="2592923"/>
            <a:ext cx="185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Field Sensitive</a:t>
            </a:r>
            <a:endParaRPr lang="en-US" sz="2000" dirty="0">
              <a:solidFill>
                <a:srgbClr val="C00000"/>
              </a:solidFill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219926" y="3086236"/>
            <a:ext cx="2612" cy="3800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3222538" y="29822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 rot="21125914">
            <a:off x="5403827" y="4608014"/>
            <a:ext cx="3079046" cy="70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False Warnings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7276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4" grpId="0"/>
      <p:bldP spid="16" grpId="0"/>
      <p:bldP spid="18" grpId="0"/>
      <p:bldP spid="19" grpId="0"/>
      <p:bldP spid="2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Loops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4067944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070556" y="252483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4070556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115705" y="314096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4067944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113093" y="3573016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4067944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113093" y="4005064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5222684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267833" y="3140968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5220072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265221" y="3573016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5220072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265221" y="4005064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4100856" y="2989064"/>
            <a:ext cx="1107509" cy="1497139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55997"/>
              <a:gd name="connsiteY0" fmla="*/ 1118159 h 1118159"/>
              <a:gd name="connsiteX1" fmla="*/ 788786 w 955997"/>
              <a:gd name="connsiteY1" fmla="*/ 1118159 h 1118159"/>
              <a:gd name="connsiteX2" fmla="*/ 780898 w 955997"/>
              <a:gd name="connsiteY2" fmla="*/ 5891 h 1118159"/>
              <a:gd name="connsiteX3" fmla="*/ 955997 w 955997"/>
              <a:gd name="connsiteY3" fmla="*/ 0 h 11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5997" h="1118159">
                <a:moveTo>
                  <a:pt x="0" y="1118159"/>
                </a:moveTo>
                <a:lnTo>
                  <a:pt x="788786" y="1118159"/>
                </a:lnTo>
                <a:cubicBezTo>
                  <a:pt x="786157" y="747403"/>
                  <a:pt x="783527" y="376647"/>
                  <a:pt x="780898" y="5891"/>
                </a:cubicBezTo>
                <a:lnTo>
                  <a:pt x="955997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reihandform 33"/>
          <p:cNvSpPr/>
          <p:nvPr/>
        </p:nvSpPr>
        <p:spPr>
          <a:xfrm>
            <a:off x="5262513" y="3019869"/>
            <a:ext cx="1474236" cy="1489251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13356"/>
              <a:gd name="connsiteY0" fmla="*/ 1124051 h 1124051"/>
              <a:gd name="connsiteX1" fmla="*/ 788786 w 913356"/>
              <a:gd name="connsiteY1" fmla="*/ 1124051 h 1124051"/>
              <a:gd name="connsiteX2" fmla="*/ 780898 w 913356"/>
              <a:gd name="connsiteY2" fmla="*/ 11783 h 1124051"/>
              <a:gd name="connsiteX3" fmla="*/ 913356 w 913356"/>
              <a:gd name="connsiteY3" fmla="*/ 0 h 1124051"/>
              <a:gd name="connsiteX0" fmla="*/ 0 w 908495"/>
              <a:gd name="connsiteY0" fmla="*/ 1112268 h 1112268"/>
              <a:gd name="connsiteX1" fmla="*/ 788786 w 908495"/>
              <a:gd name="connsiteY1" fmla="*/ 1112268 h 1112268"/>
              <a:gd name="connsiteX2" fmla="*/ 780898 w 908495"/>
              <a:gd name="connsiteY2" fmla="*/ 0 h 1112268"/>
              <a:gd name="connsiteX3" fmla="*/ 908495 w 908495"/>
              <a:gd name="connsiteY3" fmla="*/ 0 h 1112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8495" h="1112268">
                <a:moveTo>
                  <a:pt x="0" y="1112268"/>
                </a:moveTo>
                <a:lnTo>
                  <a:pt x="788786" y="1112268"/>
                </a:lnTo>
                <a:cubicBezTo>
                  <a:pt x="786157" y="741512"/>
                  <a:pt x="783527" y="370756"/>
                  <a:pt x="780898" y="0"/>
                </a:cubicBezTo>
                <a:lnTo>
                  <a:pt x="908495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5" name="Gerade Verbindung mit Pfeil 34"/>
          <p:cNvCxnSpPr/>
          <p:nvPr/>
        </p:nvCxnSpPr>
        <p:spPr>
          <a:xfrm>
            <a:off x="6755977" y="3014424"/>
            <a:ext cx="0" cy="64807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4067944" y="4733944"/>
            <a:ext cx="0" cy="639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4116566" y="4829090"/>
            <a:ext cx="949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,</a:t>
            </a:r>
          </a:p>
        </p:txBody>
      </p:sp>
      <p:cxnSp>
        <p:nvCxnSpPr>
          <p:cNvPr id="39" name="Gerade Verbindung mit Pfeil 38"/>
          <p:cNvCxnSpPr/>
          <p:nvPr/>
        </p:nvCxnSpPr>
        <p:spPr>
          <a:xfrm>
            <a:off x="5228063" y="4728590"/>
            <a:ext cx="0" cy="639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5276685" y="4829090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b.f.f</a:t>
            </a:r>
            <a:r>
              <a:rPr lang="de-DE" sz="2000" dirty="0" smtClean="0">
                <a:solidFill>
                  <a:schemeClr val="accent1"/>
                </a:solidFill>
              </a:rPr>
              <a:t>,</a:t>
            </a:r>
          </a:p>
        </p:txBody>
      </p:sp>
      <p:cxnSp>
        <p:nvCxnSpPr>
          <p:cNvPr id="41" name="Gerade Verbindung mit Pfeil 40"/>
          <p:cNvCxnSpPr/>
          <p:nvPr/>
        </p:nvCxnSpPr>
        <p:spPr>
          <a:xfrm>
            <a:off x="6736749" y="4733944"/>
            <a:ext cx="0" cy="62172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7308304" y="4149080"/>
            <a:ext cx="230646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Inhaltsplatzhalter 2"/>
          <p:cNvSpPr txBox="1">
            <a:spLocks/>
          </p:cNvSpPr>
          <p:nvPr/>
        </p:nvSpPr>
        <p:spPr bwMode="auto">
          <a:xfrm>
            <a:off x="1619672" y="2132856"/>
            <a:ext cx="259228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x = source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latin typeface="Courier"/>
                <a:cs typeface="Courier"/>
              </a:rPr>
              <a:t>do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71438" indent="-71438"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b = new A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>
                <a:latin typeface="Courier"/>
                <a:cs typeface="Courier"/>
              </a:rPr>
              <a:t>b.f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smtClean="0">
                <a:latin typeface="Courier"/>
                <a:cs typeface="Courier"/>
              </a:rPr>
              <a:t>x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x = </a:t>
            </a:r>
            <a:r>
              <a:rPr lang="en-US" dirty="0" smtClean="0">
                <a:latin typeface="Courier"/>
                <a:cs typeface="Courier"/>
              </a:rPr>
              <a:t>b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} while</a:t>
            </a:r>
            <a:r>
              <a:rPr lang="en-US" dirty="0" smtClean="0">
                <a:latin typeface="Courier"/>
                <a:cs typeface="Courier"/>
              </a:rPr>
              <a:t>(…)</a:t>
            </a:r>
            <a:endParaRPr lang="en-US" dirty="0">
              <a:latin typeface="Courier"/>
              <a:cs typeface="Courier"/>
            </a:endParaRPr>
          </a:p>
          <a:p>
            <a:endParaRPr lang="de-DE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0189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4" grpId="0"/>
      <p:bldP spid="19" grpId="0"/>
      <p:bldP spid="21" grpId="0"/>
      <p:bldP spid="23" grpId="0"/>
      <p:bldP spid="33" grpId="0" animBg="1"/>
      <p:bldP spid="34" grpId="0" animBg="1"/>
      <p:bldP spid="37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5167986" y="1098580"/>
            <a:ext cx="3508470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K-</a:t>
            </a:r>
            <a:r>
              <a:rPr lang="de-DE" dirty="0" err="1" smtClean="0"/>
              <a:t>limiting</a:t>
            </a:r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1619672" y="2132856"/>
            <a:ext cx="259228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x = source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latin typeface="Courier"/>
                <a:cs typeface="Courier"/>
              </a:rPr>
              <a:t>do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71438" indent="-71438"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b = new A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>
                <a:latin typeface="Courier"/>
                <a:cs typeface="Courier"/>
              </a:rPr>
              <a:t>b.f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smtClean="0">
                <a:latin typeface="Courier"/>
                <a:cs typeface="Courier"/>
              </a:rPr>
              <a:t>x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x = </a:t>
            </a:r>
            <a:r>
              <a:rPr lang="en-US" dirty="0" smtClean="0">
                <a:latin typeface="Courier"/>
                <a:cs typeface="Courier"/>
              </a:rPr>
              <a:t>b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} while</a:t>
            </a:r>
            <a:r>
              <a:rPr lang="en-US" dirty="0" smtClean="0">
                <a:latin typeface="Courier"/>
                <a:cs typeface="Courier"/>
              </a:rPr>
              <a:t>(…)</a:t>
            </a:r>
            <a:endParaRPr lang="en-US" dirty="0">
              <a:latin typeface="Courier"/>
              <a:cs typeface="Courier"/>
            </a:endParaRPr>
          </a:p>
          <a:p>
            <a:endParaRPr lang="de-DE" dirty="0">
              <a:latin typeface="Courier"/>
              <a:cs typeface="Courier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4067944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070556" y="252483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4070556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115705" y="314096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4067944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113093" y="3573016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4067944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113093" y="4005064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5222684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267833" y="3140968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5220072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265221" y="3573016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5220072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265221" y="4005064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b.f.f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4100856" y="2989064"/>
            <a:ext cx="1107509" cy="1497139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55997"/>
              <a:gd name="connsiteY0" fmla="*/ 1118159 h 1118159"/>
              <a:gd name="connsiteX1" fmla="*/ 788786 w 955997"/>
              <a:gd name="connsiteY1" fmla="*/ 1118159 h 1118159"/>
              <a:gd name="connsiteX2" fmla="*/ 780898 w 955997"/>
              <a:gd name="connsiteY2" fmla="*/ 5891 h 1118159"/>
              <a:gd name="connsiteX3" fmla="*/ 955997 w 955997"/>
              <a:gd name="connsiteY3" fmla="*/ 0 h 11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5997" h="1118159">
                <a:moveTo>
                  <a:pt x="0" y="1118159"/>
                </a:moveTo>
                <a:lnTo>
                  <a:pt x="788786" y="1118159"/>
                </a:lnTo>
                <a:cubicBezTo>
                  <a:pt x="786157" y="747403"/>
                  <a:pt x="783527" y="376647"/>
                  <a:pt x="780898" y="5891"/>
                </a:cubicBezTo>
                <a:lnTo>
                  <a:pt x="955997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reihandform 33"/>
          <p:cNvSpPr/>
          <p:nvPr/>
        </p:nvSpPr>
        <p:spPr>
          <a:xfrm>
            <a:off x="5262513" y="3019869"/>
            <a:ext cx="1474236" cy="1489251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13356"/>
              <a:gd name="connsiteY0" fmla="*/ 1124051 h 1124051"/>
              <a:gd name="connsiteX1" fmla="*/ 788786 w 913356"/>
              <a:gd name="connsiteY1" fmla="*/ 1124051 h 1124051"/>
              <a:gd name="connsiteX2" fmla="*/ 780898 w 913356"/>
              <a:gd name="connsiteY2" fmla="*/ 11783 h 1124051"/>
              <a:gd name="connsiteX3" fmla="*/ 913356 w 913356"/>
              <a:gd name="connsiteY3" fmla="*/ 0 h 1124051"/>
              <a:gd name="connsiteX0" fmla="*/ 0 w 908495"/>
              <a:gd name="connsiteY0" fmla="*/ 1112268 h 1112268"/>
              <a:gd name="connsiteX1" fmla="*/ 788786 w 908495"/>
              <a:gd name="connsiteY1" fmla="*/ 1112268 h 1112268"/>
              <a:gd name="connsiteX2" fmla="*/ 780898 w 908495"/>
              <a:gd name="connsiteY2" fmla="*/ 0 h 1112268"/>
              <a:gd name="connsiteX3" fmla="*/ 908495 w 908495"/>
              <a:gd name="connsiteY3" fmla="*/ 0 h 1112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8495" h="1112268">
                <a:moveTo>
                  <a:pt x="0" y="1112268"/>
                </a:moveTo>
                <a:lnTo>
                  <a:pt x="788786" y="1112268"/>
                </a:lnTo>
                <a:cubicBezTo>
                  <a:pt x="786157" y="741512"/>
                  <a:pt x="783527" y="370756"/>
                  <a:pt x="780898" y="0"/>
                </a:cubicBezTo>
                <a:lnTo>
                  <a:pt x="908495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5" name="Gerade Verbindung mit Pfeil 34"/>
          <p:cNvCxnSpPr/>
          <p:nvPr/>
        </p:nvCxnSpPr>
        <p:spPr>
          <a:xfrm>
            <a:off x="6755977" y="3014424"/>
            <a:ext cx="0" cy="64807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4067944" y="4733944"/>
            <a:ext cx="0" cy="639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5228063" y="4728590"/>
            <a:ext cx="0" cy="639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6736749" y="4733944"/>
            <a:ext cx="0" cy="62172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287345" y="1498494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tx2"/>
                </a:solidFill>
              </a:rPr>
              <a:t>a.f.f</a:t>
            </a:r>
            <a:r>
              <a:rPr lang="de-DE" sz="2000" dirty="0" smtClean="0">
                <a:solidFill>
                  <a:schemeClr val="tx2"/>
                </a:solidFill>
              </a:rPr>
              <a:t>.....</a:t>
            </a:r>
            <a:r>
              <a:rPr lang="de-DE" sz="2000" dirty="0" err="1" smtClean="0">
                <a:solidFill>
                  <a:schemeClr val="tx2"/>
                </a:solidFill>
              </a:rPr>
              <a:t>f.f</a:t>
            </a:r>
            <a:r>
              <a:rPr lang="de-DE" sz="2000" dirty="0" smtClean="0">
                <a:solidFill>
                  <a:schemeClr val="tx2"/>
                </a:solidFill>
              </a:rPr>
              <a:t> 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800419" y="204850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k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5209442" y="1124744"/>
            <a:ext cx="334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err="1" smtClean="0"/>
              <a:t>k-limiting</a:t>
            </a:r>
            <a:r>
              <a:rPr lang="de-DE" b="1" u="sng" dirty="0" smtClean="0"/>
              <a:t> [Jones et al. 1981]:</a:t>
            </a:r>
            <a:endParaRPr lang="de-DE" b="1" u="sng" dirty="0"/>
          </a:p>
        </p:txBody>
      </p:sp>
      <p:sp>
        <p:nvSpPr>
          <p:cNvPr id="30" name="Geschweifte Klammer rechts 29"/>
          <p:cNvSpPr/>
          <p:nvPr/>
        </p:nvSpPr>
        <p:spPr>
          <a:xfrm rot="5400000">
            <a:off x="5777559" y="1646148"/>
            <a:ext cx="235642" cy="6656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6774221" y="1502060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tx2"/>
                </a:solidFill>
              </a:rPr>
              <a:t>a.f.f</a:t>
            </a:r>
            <a:r>
              <a:rPr lang="de-DE" sz="2000" dirty="0" smtClean="0">
                <a:solidFill>
                  <a:schemeClr val="tx2"/>
                </a:solidFill>
              </a:rPr>
              <a:t>.....f.* 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7205744" y="202077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k</a:t>
            </a:r>
            <a:endParaRPr lang="de-DE" sz="2000" dirty="0"/>
          </a:p>
        </p:txBody>
      </p:sp>
      <p:sp>
        <p:nvSpPr>
          <p:cNvPr id="38" name="Geschweifte Klammer rechts 37"/>
          <p:cNvSpPr/>
          <p:nvPr/>
        </p:nvSpPr>
        <p:spPr>
          <a:xfrm rot="5400000">
            <a:off x="7268018" y="1617512"/>
            <a:ext cx="198166" cy="6853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6493840" y="1590879"/>
            <a:ext cx="41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ym typeface="Wingdings"/>
              </a:rPr>
              <a:t></a:t>
            </a:r>
            <a:endParaRPr lang="de-DE" b="1" dirty="0"/>
          </a:p>
        </p:txBody>
      </p:sp>
      <p:cxnSp>
        <p:nvCxnSpPr>
          <p:cNvPr id="15" name="Gerade Verbindung 14"/>
          <p:cNvCxnSpPr/>
          <p:nvPr/>
        </p:nvCxnSpPr>
        <p:spPr>
          <a:xfrm>
            <a:off x="7308304" y="4149080"/>
            <a:ext cx="230646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4116566" y="4829090"/>
            <a:ext cx="949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,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5276685" y="4829090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b.f.f</a:t>
            </a:r>
            <a:r>
              <a:rPr lang="de-DE" sz="2000" dirty="0" smtClean="0">
                <a:solidFill>
                  <a:schemeClr val="accent1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56879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8" grpId="0" animBg="1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5167986" y="1098580"/>
            <a:ext cx="3508470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K-</a:t>
            </a:r>
            <a:r>
              <a:rPr lang="de-DE" dirty="0" err="1" smtClean="0"/>
              <a:t>limiting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4067944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4070556" y="252483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4070556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115705" y="314096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4067944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113093" y="3573016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x,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4067944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113093" y="4005064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5222684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267833" y="3140968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>
                <a:solidFill>
                  <a:schemeClr val="accent1"/>
                </a:solidFill>
              </a:rPr>
              <a:t>, </a:t>
            </a:r>
            <a:r>
              <a:rPr lang="de-DE" sz="2000" dirty="0" err="1">
                <a:solidFill>
                  <a:schemeClr val="accent1"/>
                </a:solidFill>
              </a:rPr>
              <a:t>b.f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5220072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265221" y="3573016"/>
            <a:ext cx="1066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.*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5220072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265221" y="4005064"/>
            <a:ext cx="123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.*,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.*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4100856" y="2989064"/>
            <a:ext cx="1107509" cy="1497139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55997"/>
              <a:gd name="connsiteY0" fmla="*/ 1118159 h 1118159"/>
              <a:gd name="connsiteX1" fmla="*/ 788786 w 955997"/>
              <a:gd name="connsiteY1" fmla="*/ 1118159 h 1118159"/>
              <a:gd name="connsiteX2" fmla="*/ 780898 w 955997"/>
              <a:gd name="connsiteY2" fmla="*/ 5891 h 1118159"/>
              <a:gd name="connsiteX3" fmla="*/ 955997 w 955997"/>
              <a:gd name="connsiteY3" fmla="*/ 0 h 11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5997" h="1118159">
                <a:moveTo>
                  <a:pt x="0" y="1118159"/>
                </a:moveTo>
                <a:lnTo>
                  <a:pt x="788786" y="1118159"/>
                </a:lnTo>
                <a:cubicBezTo>
                  <a:pt x="786157" y="747403"/>
                  <a:pt x="783527" y="376647"/>
                  <a:pt x="780898" y="5891"/>
                </a:cubicBezTo>
                <a:lnTo>
                  <a:pt x="955997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reihandform 33"/>
          <p:cNvSpPr/>
          <p:nvPr/>
        </p:nvSpPr>
        <p:spPr>
          <a:xfrm>
            <a:off x="5262513" y="3019869"/>
            <a:ext cx="1474236" cy="1489251"/>
          </a:xfrm>
          <a:custGeom>
            <a:avLst/>
            <a:gdLst>
              <a:gd name="connsiteX0" fmla="*/ 0 w 1214730"/>
              <a:gd name="connsiteY0" fmla="*/ 1112268 h 1112268"/>
              <a:gd name="connsiteX1" fmla="*/ 788786 w 1214730"/>
              <a:gd name="connsiteY1" fmla="*/ 1112268 h 1112268"/>
              <a:gd name="connsiteX2" fmla="*/ 780898 w 1214730"/>
              <a:gd name="connsiteY2" fmla="*/ 0 h 1112268"/>
              <a:gd name="connsiteX3" fmla="*/ 1214730 w 1214730"/>
              <a:gd name="connsiteY3" fmla="*/ 0 h 1112268"/>
              <a:gd name="connsiteX0" fmla="*/ 0 w 913356"/>
              <a:gd name="connsiteY0" fmla="*/ 1124051 h 1124051"/>
              <a:gd name="connsiteX1" fmla="*/ 788786 w 913356"/>
              <a:gd name="connsiteY1" fmla="*/ 1124051 h 1124051"/>
              <a:gd name="connsiteX2" fmla="*/ 780898 w 913356"/>
              <a:gd name="connsiteY2" fmla="*/ 11783 h 1124051"/>
              <a:gd name="connsiteX3" fmla="*/ 913356 w 913356"/>
              <a:gd name="connsiteY3" fmla="*/ 0 h 1124051"/>
              <a:gd name="connsiteX0" fmla="*/ 0 w 908495"/>
              <a:gd name="connsiteY0" fmla="*/ 1112268 h 1112268"/>
              <a:gd name="connsiteX1" fmla="*/ 788786 w 908495"/>
              <a:gd name="connsiteY1" fmla="*/ 1112268 h 1112268"/>
              <a:gd name="connsiteX2" fmla="*/ 780898 w 908495"/>
              <a:gd name="connsiteY2" fmla="*/ 0 h 1112268"/>
              <a:gd name="connsiteX3" fmla="*/ 908495 w 908495"/>
              <a:gd name="connsiteY3" fmla="*/ 0 h 1112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8495" h="1112268">
                <a:moveTo>
                  <a:pt x="0" y="1112268"/>
                </a:moveTo>
                <a:lnTo>
                  <a:pt x="788786" y="1112268"/>
                </a:lnTo>
                <a:cubicBezTo>
                  <a:pt x="786157" y="741512"/>
                  <a:pt x="783527" y="370756"/>
                  <a:pt x="780898" y="0"/>
                </a:cubicBezTo>
                <a:lnTo>
                  <a:pt x="908495" y="0"/>
                </a:ln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/>
          <p:cNvCxnSpPr/>
          <p:nvPr/>
        </p:nvCxnSpPr>
        <p:spPr>
          <a:xfrm>
            <a:off x="4067944" y="4733944"/>
            <a:ext cx="0" cy="639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5228063" y="4728590"/>
            <a:ext cx="0" cy="639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287345" y="1498494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tx2"/>
                </a:solidFill>
              </a:rPr>
              <a:t>a.f.f</a:t>
            </a:r>
            <a:r>
              <a:rPr lang="de-DE" sz="2000" dirty="0" smtClean="0">
                <a:solidFill>
                  <a:schemeClr val="tx2"/>
                </a:solidFill>
              </a:rPr>
              <a:t>.....</a:t>
            </a:r>
            <a:r>
              <a:rPr lang="de-DE" sz="2000" dirty="0" err="1" smtClean="0">
                <a:solidFill>
                  <a:schemeClr val="tx2"/>
                </a:solidFill>
              </a:rPr>
              <a:t>f.f</a:t>
            </a:r>
            <a:r>
              <a:rPr lang="de-DE" sz="2000" dirty="0" smtClean="0">
                <a:solidFill>
                  <a:schemeClr val="tx2"/>
                </a:solidFill>
              </a:rPr>
              <a:t> 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800419" y="204850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k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5209442" y="1124744"/>
            <a:ext cx="334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err="1" smtClean="0"/>
              <a:t>k-limiting</a:t>
            </a:r>
            <a:r>
              <a:rPr lang="de-DE" b="1" u="sng" dirty="0" smtClean="0"/>
              <a:t> [Jones et al. 1981]:</a:t>
            </a:r>
            <a:endParaRPr lang="de-DE" b="1" u="sng" dirty="0"/>
          </a:p>
        </p:txBody>
      </p:sp>
      <p:sp>
        <p:nvSpPr>
          <p:cNvPr id="31" name="Textfeld 30"/>
          <p:cNvSpPr txBox="1"/>
          <p:nvPr/>
        </p:nvSpPr>
        <p:spPr>
          <a:xfrm>
            <a:off x="6774221" y="1502060"/>
            <a:ext cx="12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tx2"/>
                </a:solidFill>
              </a:rPr>
              <a:t>a.f.f</a:t>
            </a:r>
            <a:r>
              <a:rPr lang="de-DE" sz="2000" dirty="0" smtClean="0">
                <a:solidFill>
                  <a:schemeClr val="tx2"/>
                </a:solidFill>
              </a:rPr>
              <a:t>.....f.* 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7205744" y="202077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k</a:t>
            </a:r>
            <a:endParaRPr lang="de-DE" sz="2000" dirty="0"/>
          </a:p>
        </p:txBody>
      </p:sp>
      <p:sp>
        <p:nvSpPr>
          <p:cNvPr id="38" name="Geschweifte Klammer rechts 37"/>
          <p:cNvSpPr/>
          <p:nvPr/>
        </p:nvSpPr>
        <p:spPr>
          <a:xfrm rot="5400000">
            <a:off x="7268018" y="1617512"/>
            <a:ext cx="198166" cy="6853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6493840" y="1590879"/>
            <a:ext cx="41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ym typeface="Wingdings"/>
              </a:rPr>
              <a:t></a:t>
            </a:r>
            <a:endParaRPr lang="de-DE" b="1" dirty="0"/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6742740" y="299695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787889" y="3140968"/>
            <a:ext cx="123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.*</a:t>
            </a:r>
            <a:r>
              <a:rPr lang="de-DE" sz="2000" dirty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.*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>
            <a:off x="6740128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6785277" y="3573016"/>
            <a:ext cx="123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.*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b.f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.*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>
          <a:xfrm>
            <a:off x="6740128" y="4077072"/>
            <a:ext cx="0" cy="43204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6785277" y="4005064"/>
            <a:ext cx="123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rgbClr val="7F7F7F"/>
                </a:solidFill>
              </a:rPr>
              <a:t>x.f</a:t>
            </a:r>
            <a:r>
              <a:rPr lang="de-DE" sz="2000" dirty="0" smtClean="0">
                <a:solidFill>
                  <a:srgbClr val="7F7F7F"/>
                </a:solidFill>
              </a:rPr>
              <a:t>.*, </a:t>
            </a:r>
            <a:r>
              <a:rPr lang="de-DE" sz="2000" dirty="0" err="1" smtClean="0">
                <a:solidFill>
                  <a:srgbClr val="7F7F7F"/>
                </a:solidFill>
              </a:rPr>
              <a:t>b.f</a:t>
            </a:r>
            <a:r>
              <a:rPr lang="de-DE" sz="2000" dirty="0" smtClean="0">
                <a:solidFill>
                  <a:srgbClr val="7F7F7F"/>
                </a:solidFill>
              </a:rPr>
              <a:t>.*</a:t>
            </a:r>
            <a:endParaRPr lang="de-DE" sz="2000" dirty="0">
              <a:solidFill>
                <a:srgbClr val="7F7F7F"/>
              </a:solidFill>
            </a:endParaRPr>
          </a:p>
        </p:txBody>
      </p:sp>
      <p:sp>
        <p:nvSpPr>
          <p:cNvPr id="50" name="Geschweifte Klammer rechts 49"/>
          <p:cNvSpPr/>
          <p:nvPr/>
        </p:nvSpPr>
        <p:spPr>
          <a:xfrm rot="5400000">
            <a:off x="5777559" y="1646148"/>
            <a:ext cx="235642" cy="6656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Inhaltsplatzhalter 2"/>
          <p:cNvSpPr txBox="1">
            <a:spLocks/>
          </p:cNvSpPr>
          <p:nvPr/>
        </p:nvSpPr>
        <p:spPr bwMode="auto">
          <a:xfrm>
            <a:off x="1619672" y="2132856"/>
            <a:ext cx="259228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x = source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latin typeface="Courier"/>
                <a:cs typeface="Courier"/>
              </a:rPr>
              <a:t>do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71438" indent="-71438"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b = new A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>
                <a:latin typeface="Courier"/>
                <a:cs typeface="Courier"/>
              </a:rPr>
              <a:t>b.f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smtClean="0">
                <a:latin typeface="Courier"/>
                <a:cs typeface="Courier"/>
              </a:rPr>
              <a:t>x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		x = </a:t>
            </a:r>
            <a:r>
              <a:rPr lang="en-US" dirty="0" smtClean="0">
                <a:latin typeface="Courier"/>
                <a:cs typeface="Courier"/>
              </a:rPr>
              <a:t>b</a:t>
            </a:r>
            <a:endParaRPr lang="en-US" dirty="0">
              <a:latin typeface="Courier"/>
              <a:cs typeface="Courier"/>
            </a:endParaRPr>
          </a:p>
          <a:p>
            <a:pPr>
              <a:tabLst>
                <a:tab pos="355600" algn="l"/>
              </a:tabLst>
            </a:pPr>
            <a:r>
              <a:rPr lang="en-US" dirty="0">
                <a:latin typeface="Courier"/>
                <a:cs typeface="Courier"/>
              </a:rPr>
              <a:t>} while</a:t>
            </a:r>
            <a:r>
              <a:rPr lang="en-US" dirty="0" smtClean="0">
                <a:latin typeface="Courier"/>
                <a:cs typeface="Courier"/>
              </a:rPr>
              <a:t>(…)</a:t>
            </a:r>
            <a:endParaRPr lang="en-US" dirty="0">
              <a:latin typeface="Courier"/>
              <a:cs typeface="Courier"/>
            </a:endParaRPr>
          </a:p>
          <a:p>
            <a:endParaRPr lang="de-DE" dirty="0">
              <a:latin typeface="Courier"/>
              <a:cs typeface="Courier"/>
            </a:endParaRPr>
          </a:p>
        </p:txBody>
      </p:sp>
      <p:sp>
        <p:nvSpPr>
          <p:cNvPr id="54" name="Abgerundetes Rechteck 53"/>
          <p:cNvSpPr/>
          <p:nvPr/>
        </p:nvSpPr>
        <p:spPr>
          <a:xfrm rot="21125914">
            <a:off x="5293395" y="5567172"/>
            <a:ext cx="3643214" cy="70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Large k </a:t>
            </a:r>
            <a:r>
              <a:rPr lang="en-US" sz="2000" dirty="0" smtClean="0">
                <a:sym typeface="Wingdings" panose="05000000000000000000" pitchFamily="2" charset="2"/>
              </a:rPr>
              <a:t> many facts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116566" y="4829090"/>
            <a:ext cx="949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,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276685" y="4829090"/>
            <a:ext cx="1289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x.f</a:t>
            </a:r>
            <a:r>
              <a:rPr lang="de-DE" sz="2000" dirty="0" smtClean="0">
                <a:solidFill>
                  <a:schemeClr val="accent1"/>
                </a:solidFill>
              </a:rPr>
              <a:t>.*, </a:t>
            </a:r>
            <a:r>
              <a:rPr lang="de-DE" sz="2000" dirty="0" err="1" smtClean="0">
                <a:solidFill>
                  <a:schemeClr val="accent1"/>
                </a:solidFill>
              </a:rPr>
              <a:t>b.f</a:t>
            </a:r>
            <a:r>
              <a:rPr lang="de-DE" sz="2000" dirty="0" smtClean="0">
                <a:solidFill>
                  <a:schemeClr val="accent1"/>
                </a:solidFill>
              </a:rPr>
              <a:t>.*,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539552" y="5949280"/>
            <a:ext cx="2356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k-limiting with k = 1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2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Over-Approximation</a:t>
            </a:r>
            <a:endParaRPr lang="de-DE" dirty="0"/>
          </a:p>
        </p:txBody>
      </p:sp>
      <p:cxnSp>
        <p:nvCxnSpPr>
          <p:cNvPr id="34" name="Gerade Verbindung mit Pfeil 33"/>
          <p:cNvCxnSpPr/>
          <p:nvPr/>
        </p:nvCxnSpPr>
        <p:spPr>
          <a:xfrm>
            <a:off x="3056144" y="2348880"/>
            <a:ext cx="1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3029285" y="2276872"/>
            <a:ext cx="468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3055175" y="3140968"/>
            <a:ext cx="972" cy="4480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3070635" y="314096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c.*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3055175" y="2668850"/>
            <a:ext cx="1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028316" y="2596842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b.a.*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837197" y="1901385"/>
            <a:ext cx="2181327" cy="440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9388" indent="-177800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Tahoma" pitchFamily="34" charset="0"/>
              </a:defRPr>
            </a:lvl2pPr>
            <a:lvl3pPr marL="538163" indent="-187325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Tahoma" pitchFamily="34" charset="0"/>
              </a:defRPr>
            </a:lvl3pPr>
            <a:lvl4pPr marL="717550" indent="-173038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4pPr>
            <a:lvl5pPr marL="908050" indent="-188913" algn="l" rtl="0" eaLnBrk="1" fontAlgn="base" hangingPunct="1">
              <a:lnSpc>
                <a:spcPct val="130000"/>
              </a:lnSpc>
              <a:spcBef>
                <a:spcPts val="200"/>
              </a:spcBef>
              <a:spcAft>
                <a:spcPts val="23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Tahoma" pitchFamily="34" charset="0"/>
              </a:defRPr>
            </a:lvl5pPr>
            <a:lvl6pPr marL="13652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18224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2796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273685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foo() {	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	</a:t>
            </a:r>
            <a:r>
              <a:rPr lang="en-US" kern="0" dirty="0" err="1" smtClean="0">
                <a:latin typeface="Courier"/>
                <a:cs typeface="Courier"/>
              </a:rPr>
              <a:t>a.f</a:t>
            </a:r>
            <a:r>
              <a:rPr lang="en-US" kern="0" dirty="0" smtClean="0">
                <a:latin typeface="Courier"/>
                <a:cs typeface="Courier"/>
              </a:rPr>
              <a:t> = source()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	</a:t>
            </a:r>
            <a:r>
              <a:rPr lang="en-US" kern="0" dirty="0" err="1" smtClean="0">
                <a:latin typeface="Courier"/>
                <a:cs typeface="Courier"/>
              </a:rPr>
              <a:t>b.a</a:t>
            </a:r>
            <a:r>
              <a:rPr lang="en-US" kern="0" dirty="0" smtClean="0">
                <a:latin typeface="Courier"/>
                <a:cs typeface="Courier"/>
              </a:rPr>
              <a:t> = a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>
                <a:latin typeface="Courier"/>
                <a:cs typeface="Courier"/>
              </a:rPr>
              <a:t>	</a:t>
            </a:r>
            <a:r>
              <a:rPr lang="en-US" kern="0" dirty="0" smtClean="0">
                <a:latin typeface="Courier"/>
                <a:cs typeface="Courier"/>
              </a:rPr>
              <a:t>c = </a:t>
            </a:r>
            <a:r>
              <a:rPr lang="en-US" kern="0" dirty="0" err="1" smtClean="0">
                <a:latin typeface="Courier"/>
                <a:cs typeface="Courier"/>
              </a:rPr>
              <a:t>b.a.g</a:t>
            </a:r>
            <a:endParaRPr lang="en-US" kern="0" dirty="0" smtClean="0">
              <a:latin typeface="Courier"/>
              <a:cs typeface="Courier"/>
            </a:endParaRP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	bar(c)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}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endParaRPr lang="en-US" kern="0" dirty="0" smtClean="0">
              <a:latin typeface="Courier"/>
              <a:cs typeface="Courier"/>
            </a:endParaRP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bar(c) {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	sink(c)</a:t>
            </a:r>
          </a:p>
          <a:p>
            <a:pPr marL="0" indent="0">
              <a:lnSpc>
                <a:spcPct val="100000"/>
              </a:lnSpc>
              <a:tabLst>
                <a:tab pos="446088" algn="l"/>
                <a:tab pos="808038" algn="l"/>
                <a:tab pos="1162050" algn="l"/>
              </a:tabLst>
            </a:pPr>
            <a:r>
              <a:rPr lang="en-US" kern="0" dirty="0" smtClean="0">
                <a:latin typeface="Courier"/>
                <a:cs typeface="Courier"/>
              </a:rPr>
              <a:t>}</a:t>
            </a:r>
            <a:endParaRPr lang="de-DE" kern="0" dirty="0">
              <a:latin typeface="Courier"/>
              <a:cs typeface="Courier"/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3056147" y="3588985"/>
            <a:ext cx="0" cy="13560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3059832" y="398909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c.*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23" name="Abgerundetes Rechteck 22"/>
          <p:cNvSpPr/>
          <p:nvPr/>
        </p:nvSpPr>
        <p:spPr>
          <a:xfrm rot="21125914">
            <a:off x="4746899" y="4594614"/>
            <a:ext cx="3643214" cy="70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Small k </a:t>
            </a:r>
            <a:r>
              <a:rPr lang="en-US" sz="2000" dirty="0" smtClean="0">
                <a:sym typeface="Wingdings" panose="05000000000000000000" pitchFamily="2" charset="2"/>
              </a:rPr>
              <a:t> taints spread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39552" y="5949280"/>
            <a:ext cx="2356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k-limiting with k = 1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4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9" grpId="0"/>
      <p:bldP spid="14" grpId="0"/>
      <p:bldP spid="21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State Explosion</a:t>
            </a:r>
            <a:endParaRPr lang="de-DE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152088" y="1844824"/>
            <a:ext cx="3707944" cy="332781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a</a:t>
            </a:r>
            <a:r>
              <a:rPr lang="de-DE" dirty="0" smtClean="0">
                <a:latin typeface="Courier"/>
                <a:cs typeface="Courier"/>
              </a:rPr>
              <a:t> = </a:t>
            </a:r>
            <a:r>
              <a:rPr lang="de-DE" dirty="0" err="1" smtClean="0">
                <a:latin typeface="Courier"/>
                <a:cs typeface="Courier"/>
              </a:rPr>
              <a:t>source</a:t>
            </a:r>
            <a:r>
              <a:rPr lang="de-DE" dirty="0" smtClean="0">
                <a:latin typeface="Courier"/>
                <a:cs typeface="Courier"/>
              </a:rPr>
              <a:t>()</a:t>
            </a:r>
          </a:p>
          <a:p>
            <a:pPr>
              <a:lnSpc>
                <a:spcPct val="110000"/>
              </a:lnSpc>
            </a:pPr>
            <a:r>
              <a:rPr lang="de-DE" dirty="0" err="1" smtClean="0">
                <a:latin typeface="Courier"/>
                <a:cs typeface="Courier"/>
              </a:rPr>
              <a:t>while</a:t>
            </a:r>
            <a:r>
              <a:rPr lang="de-DE" dirty="0" smtClean="0">
                <a:latin typeface="Courier"/>
                <a:cs typeface="Courier"/>
              </a:rPr>
              <a:t>(…) {</a:t>
            </a: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if</a:t>
            </a:r>
            <a:r>
              <a:rPr lang="de-DE" dirty="0" smtClean="0">
                <a:latin typeface="Courier"/>
                <a:cs typeface="Courier"/>
              </a:rPr>
              <a:t>(…) </a:t>
            </a:r>
          </a:p>
          <a:p>
            <a:pPr>
              <a:lnSpc>
                <a:spcPct val="110000"/>
              </a:lnSpc>
              <a:tabLst>
                <a:tab pos="542925" algn="l"/>
              </a:tabLst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a.f</a:t>
            </a:r>
            <a:r>
              <a:rPr lang="de-DE" dirty="0" smtClean="0">
                <a:latin typeface="Courier"/>
                <a:cs typeface="Courier"/>
              </a:rPr>
              <a:t> = a</a:t>
            </a:r>
          </a:p>
          <a:p>
            <a:pPr>
              <a:lnSpc>
                <a:spcPct val="110000"/>
              </a:lnSpc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else</a:t>
            </a:r>
            <a:endParaRPr lang="de-DE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  <a:tabLst>
                <a:tab pos="542925" algn="l"/>
              </a:tabLst>
            </a:pPr>
            <a:r>
              <a:rPr lang="de-DE" dirty="0">
                <a:latin typeface="Courier"/>
                <a:cs typeface="Courier"/>
              </a:rPr>
              <a:t>	</a:t>
            </a:r>
            <a:r>
              <a:rPr lang="de-DE" dirty="0" smtClean="0">
                <a:latin typeface="Courier"/>
                <a:cs typeface="Courier"/>
              </a:rPr>
              <a:t>	</a:t>
            </a:r>
            <a:r>
              <a:rPr lang="de-DE" dirty="0" err="1" smtClean="0">
                <a:latin typeface="Courier"/>
                <a:cs typeface="Courier"/>
              </a:rPr>
              <a:t>a.g</a:t>
            </a:r>
            <a:r>
              <a:rPr lang="de-DE" dirty="0" smtClean="0">
                <a:latin typeface="Courier"/>
                <a:cs typeface="Courier"/>
              </a:rPr>
              <a:t> = a</a:t>
            </a:r>
            <a:endParaRPr lang="de-DE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Courier"/>
                <a:cs typeface="Courier"/>
              </a:rPr>
              <a:t>}</a:t>
            </a:r>
          </a:p>
        </p:txBody>
      </p:sp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359354"/>
              </p:ext>
            </p:extLst>
          </p:nvPr>
        </p:nvGraphicFramePr>
        <p:xfrm>
          <a:off x="1823774" y="4581128"/>
          <a:ext cx="673455" cy="866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" name="Formel" r:id="rId4" imgW="355600" imgH="457200" progId="Equation.3">
                  <p:embed/>
                </p:oleObj>
              </mc:Choice>
              <mc:Fallback>
                <p:oleObj name="Formel" r:id="rId4" imgW="355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3774" y="4581128"/>
                        <a:ext cx="673455" cy="866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1070242" y="4815002"/>
            <a:ext cx="6454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yields</a:t>
            </a:r>
            <a:r>
              <a:rPr lang="de-DE" dirty="0" smtClean="0"/>
              <a:t>             different Access </a:t>
            </a:r>
            <a:r>
              <a:rPr lang="de-DE" dirty="0" err="1" smtClean="0"/>
              <a:t>Paths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i="1" dirty="0" smtClean="0"/>
              <a:t>n</a:t>
            </a:r>
            <a:r>
              <a:rPr lang="de-DE" dirty="0" smtClean="0"/>
              <a:t> </a:t>
            </a:r>
            <a:r>
              <a:rPr lang="de-DE" dirty="0" err="1" smtClean="0"/>
              <a:t>fields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i="1" dirty="0" smtClean="0"/>
              <a:t>k</a:t>
            </a:r>
            <a:r>
              <a:rPr lang="de-DE" dirty="0" smtClean="0"/>
              <a:t>-</a:t>
            </a:r>
            <a:r>
              <a:rPr lang="de-DE" dirty="0" err="1" smtClean="0"/>
              <a:t>limiting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3056147" y="206084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059832" y="213285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</a:t>
            </a:r>
            <a:endParaRPr lang="de-DE" sz="2000" dirty="0">
              <a:solidFill>
                <a:schemeClr val="accent1"/>
              </a:solidFill>
            </a:endParaRP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3057175" y="2717304"/>
            <a:ext cx="0" cy="16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3060860" y="3028890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accent1"/>
                </a:solidFill>
              </a:rPr>
              <a:t>a, </a:t>
            </a:r>
            <a:r>
              <a:rPr lang="de-DE" sz="2000" dirty="0" err="1" smtClean="0">
                <a:solidFill>
                  <a:schemeClr val="accent1"/>
                </a:solidFill>
              </a:rPr>
              <a:t>a.f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a.g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086582" y="3356992"/>
            <a:ext cx="2595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a.f.g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a.g.f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a.g.g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110111" y="3681725"/>
            <a:ext cx="2706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chemeClr val="accent1"/>
                </a:solidFill>
              </a:rPr>
              <a:t>a.f.f.f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a.f.f.g</a:t>
            </a:r>
            <a:r>
              <a:rPr lang="de-DE" sz="2000" dirty="0" smtClean="0">
                <a:solidFill>
                  <a:schemeClr val="accent1"/>
                </a:solidFill>
              </a:rPr>
              <a:t>, </a:t>
            </a:r>
            <a:r>
              <a:rPr lang="de-DE" sz="2000" dirty="0" err="1" smtClean="0">
                <a:solidFill>
                  <a:schemeClr val="accent1"/>
                </a:solidFill>
              </a:rPr>
              <a:t>a.f.g.f</a:t>
            </a:r>
            <a:r>
              <a:rPr lang="de-DE" sz="2000" dirty="0" smtClean="0">
                <a:solidFill>
                  <a:schemeClr val="accent1"/>
                </a:solidFill>
              </a:rPr>
              <a:t>, …</a:t>
            </a:r>
            <a:endParaRPr lang="de-DE" sz="2000" dirty="0">
              <a:solidFill>
                <a:schemeClr val="accent1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 rot="21125914">
            <a:off x="5145053" y="5531680"/>
            <a:ext cx="3401480" cy="70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Amount of facts explodes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0667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2" grpId="0"/>
      <p:bldP spid="26" grpId="0"/>
      <p:bldP spid="31" grpId="0"/>
      <p:bldP spid="32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Explosion</a:t>
            </a:r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3707904" y="1916832"/>
            <a:ext cx="1800200" cy="5812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urier"/>
              </a:rPr>
              <a:t>&lt;&lt;interface&gt;&gt;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"/>
              </a:rPr>
              <a:t>Foo</a:t>
            </a:r>
            <a:endParaRPr lang="en-US" sz="2000" dirty="0">
              <a:solidFill>
                <a:schemeClr val="tx1"/>
              </a:solidFill>
              <a:latin typeface="Courier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707904" y="2498055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"/>
              </a:rPr>
              <a:t>X bar(X)</a:t>
            </a:r>
            <a:endParaRPr lang="en-US" sz="2000" dirty="0">
              <a:solidFill>
                <a:schemeClr val="tx1"/>
              </a:solidFill>
              <a:latin typeface="Courier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03648" y="4077072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"/>
              </a:rPr>
              <a:t>FooA</a:t>
            </a:r>
            <a:endParaRPr lang="en-US" sz="2000" dirty="0">
              <a:solidFill>
                <a:schemeClr val="tx1"/>
              </a:solidFill>
              <a:latin typeface="Courier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403648" y="4509120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"/>
              </a:rPr>
              <a:t>X bar(X)</a:t>
            </a:r>
            <a:endParaRPr lang="en-US" sz="2000" dirty="0">
              <a:solidFill>
                <a:schemeClr val="tx1"/>
              </a:solidFill>
              <a:latin typeface="Courier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211960" y="4077072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"/>
              </a:rPr>
              <a:t>FooB</a:t>
            </a:r>
            <a:endParaRPr lang="en-US" sz="2000" dirty="0">
              <a:solidFill>
                <a:schemeClr val="tx1"/>
              </a:solidFill>
              <a:latin typeface="Courier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211960" y="4509120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"/>
              </a:rPr>
              <a:t>X bar(X)</a:t>
            </a:r>
            <a:endParaRPr lang="en-US" sz="2000" dirty="0">
              <a:solidFill>
                <a:schemeClr val="tx1"/>
              </a:solidFill>
              <a:latin typeface="Courier"/>
            </a:endParaRPr>
          </a:p>
        </p:txBody>
      </p:sp>
      <p:cxnSp>
        <p:nvCxnSpPr>
          <p:cNvPr id="15" name="Gewinkelte Verbindung 14"/>
          <p:cNvCxnSpPr>
            <a:stCxn id="8" idx="0"/>
            <a:endCxn id="5" idx="2"/>
          </p:cNvCxnSpPr>
          <p:nvPr/>
        </p:nvCxnSpPr>
        <p:spPr>
          <a:xfrm rot="16200000" flipV="1">
            <a:off x="4286548" y="3251560"/>
            <a:ext cx="1146969" cy="504056"/>
          </a:xfrm>
          <a:prstGeom prst="bentConnector3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6" idx="0"/>
            <a:endCxn id="5" idx="2"/>
          </p:cNvCxnSpPr>
          <p:nvPr/>
        </p:nvCxnSpPr>
        <p:spPr>
          <a:xfrm rot="5400000" flipH="1" flipV="1">
            <a:off x="2882392" y="2351460"/>
            <a:ext cx="1146969" cy="2304256"/>
          </a:xfrm>
          <a:prstGeom prst="bentConnector3">
            <a:avLst/>
          </a:prstGeom>
          <a:ln w="381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5112060" y="3503588"/>
            <a:ext cx="2052228" cy="0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7031885" y="42930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…</a:t>
            </a:r>
            <a:endParaRPr lang="en-US" sz="2400" b="1" dirty="0"/>
          </a:p>
        </p:txBody>
      </p:sp>
      <p:cxnSp>
        <p:nvCxnSpPr>
          <p:cNvPr id="22" name="Gewinkelte Verbindung 21"/>
          <p:cNvCxnSpPr>
            <a:stCxn id="9" idx="3"/>
            <a:endCxn id="5" idx="3"/>
          </p:cNvCxnSpPr>
          <p:nvPr/>
        </p:nvCxnSpPr>
        <p:spPr>
          <a:xfrm flipH="1" flipV="1">
            <a:off x="5508104" y="2714079"/>
            <a:ext cx="504056" cy="2011065"/>
          </a:xfrm>
          <a:prstGeom prst="bentConnector3">
            <a:avLst>
              <a:gd name="adj1" fmla="val -4535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7" idx="3"/>
            <a:endCxn id="5" idx="1"/>
          </p:cNvCxnSpPr>
          <p:nvPr/>
        </p:nvCxnSpPr>
        <p:spPr>
          <a:xfrm flipV="1">
            <a:off x="3203848" y="2714079"/>
            <a:ext cx="504056" cy="201106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6300192" y="25556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calls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809545" y="26369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calls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8" name="Legende mit Linie 1 27"/>
          <p:cNvSpPr/>
          <p:nvPr/>
        </p:nvSpPr>
        <p:spPr>
          <a:xfrm>
            <a:off x="2483768" y="5373216"/>
            <a:ext cx="972108" cy="648072"/>
          </a:xfrm>
          <a:prstGeom prst="borderCallout1">
            <a:avLst>
              <a:gd name="adj1" fmla="val 18750"/>
              <a:gd name="adj2" fmla="val -8333"/>
              <a:gd name="adj3" fmla="val -78987"/>
              <a:gd name="adj4" fmla="val -1481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rites field a</a:t>
            </a:r>
            <a:endParaRPr lang="en-US" dirty="0"/>
          </a:p>
        </p:txBody>
      </p:sp>
      <p:sp>
        <p:nvSpPr>
          <p:cNvPr id="29" name="Legende mit Linie 1 28"/>
          <p:cNvSpPr/>
          <p:nvPr/>
        </p:nvSpPr>
        <p:spPr>
          <a:xfrm>
            <a:off x="5256076" y="5373216"/>
            <a:ext cx="972108" cy="648072"/>
          </a:xfrm>
          <a:prstGeom prst="borderCallout1">
            <a:avLst>
              <a:gd name="adj1" fmla="val 18750"/>
              <a:gd name="adj2" fmla="val -8333"/>
              <a:gd name="adj3" fmla="val -78987"/>
              <a:gd name="adj4" fmla="val -1481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rites field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3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0" grpId="0"/>
      <p:bldP spid="26" grpId="0"/>
      <p:bldP spid="27" grpId="0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Präsentationsvorlage_BWL9">
  <a:themeElements>
    <a:clrScheme name="Benutzerdefiniert 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00000"/>
      </a:accent1>
      <a:accent2>
        <a:srgbClr val="FF9966"/>
      </a:accent2>
      <a:accent3>
        <a:srgbClr val="FBDF53"/>
      </a:accent3>
      <a:accent4>
        <a:srgbClr val="92D05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0</TotalTime>
  <Words>995</Words>
  <Application>Microsoft Office PowerPoint</Application>
  <PresentationFormat>Bildschirmpräsentation (4:3)</PresentationFormat>
  <Paragraphs>481</Paragraphs>
  <Slides>24</Slides>
  <Notes>10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6" baseType="lpstr">
      <vt:lpstr>Präsentationsvorlage_BWL9</vt:lpstr>
      <vt:lpstr>Formel</vt:lpstr>
      <vt:lpstr>Access-Path Abstraction: Scaling Field-Sensitive Data-Flow Analysis With Unbounded Access Paths</vt:lpstr>
      <vt:lpstr>Scalable Field-Sensitive Taint Analysis</vt:lpstr>
      <vt:lpstr>Tracking Fields</vt:lpstr>
      <vt:lpstr>Loops</vt:lpstr>
      <vt:lpstr>K-limiting</vt:lpstr>
      <vt:lpstr>K-limiting</vt:lpstr>
      <vt:lpstr>Over-Approximation</vt:lpstr>
      <vt:lpstr>State Explosion</vt:lpstr>
      <vt:lpstr>State Explosion</vt:lpstr>
      <vt:lpstr>Summaries</vt:lpstr>
      <vt:lpstr>Identified Problems</vt:lpstr>
      <vt:lpstr>Abstract Summaries</vt:lpstr>
      <vt:lpstr>Field Read</vt:lpstr>
      <vt:lpstr>Field Read – Transitive Check</vt:lpstr>
      <vt:lpstr>Field Write</vt:lpstr>
      <vt:lpstr>Field Write – Transitive Check</vt:lpstr>
      <vt:lpstr>Identified Problems</vt:lpstr>
      <vt:lpstr>Abstraction Points</vt:lpstr>
      <vt:lpstr>Identified Problems</vt:lpstr>
      <vt:lpstr>Evaluation</vt:lpstr>
      <vt:lpstr>Evaluation – SecuriBench Including Dependencies</vt:lpstr>
      <vt:lpstr>Visited Interprocedural Control-Flow Graph Edges</vt:lpstr>
      <vt:lpstr>Evaluation – SecuriBench Including Dependencies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Johannes Lerch</cp:lastModifiedBy>
  <cp:revision>1061</cp:revision>
  <cp:lastPrinted>2014-10-29T08:46:55Z</cp:lastPrinted>
  <dcterms:created xsi:type="dcterms:W3CDTF">2009-12-23T09:42:49Z</dcterms:created>
  <dcterms:modified xsi:type="dcterms:W3CDTF">2015-11-20T09:07:02Z</dcterms:modified>
</cp:coreProperties>
</file>