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notesSlides/notesSlide23.xml" ContentType="application/vnd.openxmlformats-officedocument.presentationml.notesSlide+xml"/>
  <Override PartName="/ppt/charts/chart4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5.xml" ContentType="application/vnd.openxmlformats-officedocument.drawingml.chart+xml"/>
  <Override PartName="/ppt/notesSlides/notesSlide27.xml" ContentType="application/vnd.openxmlformats-officedocument.presentationml.notesSlide+xml"/>
  <Override PartName="/ppt/charts/chart6.xml" ContentType="application/vnd.openxmlformats-officedocument.drawingml.chart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96" r:id="rId3"/>
    <p:sldId id="260" r:id="rId4"/>
    <p:sldId id="259" r:id="rId5"/>
    <p:sldId id="257" r:id="rId6"/>
    <p:sldId id="261" r:id="rId7"/>
    <p:sldId id="264" r:id="rId8"/>
    <p:sldId id="270" r:id="rId9"/>
    <p:sldId id="304" r:id="rId10"/>
    <p:sldId id="302" r:id="rId11"/>
    <p:sldId id="305" r:id="rId12"/>
    <p:sldId id="306" r:id="rId13"/>
    <p:sldId id="307" r:id="rId14"/>
    <p:sldId id="269" r:id="rId15"/>
    <p:sldId id="274" r:id="rId16"/>
    <p:sldId id="308" r:id="rId17"/>
    <p:sldId id="284" r:id="rId18"/>
    <p:sldId id="313" r:id="rId19"/>
    <p:sldId id="314" r:id="rId20"/>
    <p:sldId id="316" r:id="rId21"/>
    <p:sldId id="315" r:id="rId22"/>
    <p:sldId id="309" r:id="rId23"/>
    <p:sldId id="310" r:id="rId24"/>
    <p:sldId id="301" r:id="rId25"/>
    <p:sldId id="311" r:id="rId26"/>
    <p:sldId id="292" r:id="rId27"/>
    <p:sldId id="303" r:id="rId28"/>
    <p:sldId id="295" r:id="rId2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2CE2FB0C-3EDC-2349-8A9E-4B70C92CD30E}">
          <p14:sldIdLst>
            <p14:sldId id="256"/>
            <p14:sldId id="296"/>
            <p14:sldId id="260"/>
            <p14:sldId id="259"/>
            <p14:sldId id="257"/>
            <p14:sldId id="261"/>
            <p14:sldId id="264"/>
            <p14:sldId id="270"/>
            <p14:sldId id="304"/>
            <p14:sldId id="302"/>
            <p14:sldId id="305"/>
            <p14:sldId id="306"/>
            <p14:sldId id="307"/>
            <p14:sldId id="269"/>
            <p14:sldId id="274"/>
            <p14:sldId id="308"/>
          </p14:sldIdLst>
        </p14:section>
        <p14:section name="Path Construction" id="{350E499F-8787-644D-8250-B07D3314DA6C}">
          <p14:sldIdLst>
            <p14:sldId id="284"/>
            <p14:sldId id="313"/>
            <p14:sldId id="314"/>
            <p14:sldId id="316"/>
            <p14:sldId id="315"/>
            <p14:sldId id="309"/>
            <p14:sldId id="310"/>
            <p14:sldId id="301"/>
            <p14:sldId id="311"/>
            <p14:sldId id="292"/>
            <p14:sldId id="303"/>
            <p14:sldId id="29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B4"/>
    <a:srgbClr val="201D5D"/>
    <a:srgbClr val="6964CE"/>
    <a:srgbClr val="312C8C"/>
    <a:srgbClr val="BCDCFF"/>
    <a:srgbClr val="7298AF"/>
    <a:srgbClr val="A7DFFF"/>
    <a:srgbClr val="F5A300"/>
    <a:srgbClr val="FDCA00"/>
    <a:srgbClr val="9C1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0" autoAdjust="0"/>
    <p:restoredTop sz="77138" autoAdjust="0"/>
  </p:normalViewPr>
  <p:slideViewPr>
    <p:cSldViewPr snapToObjects="1">
      <p:cViewPr>
        <p:scale>
          <a:sx n="60" d="100"/>
          <a:sy n="60" d="100"/>
        </p:scale>
        <p:origin x="-17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-317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276123381249"/>
          <c:y val="3.5881711341382502E-2"/>
          <c:w val="0.884645987047191"/>
          <c:h val="0.80401933568942796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Pure Forward Baseline</c:v>
                </c:pt>
              </c:strCache>
            </c:strRef>
          </c:tx>
          <c:cat>
            <c:numRef>
              <c:f>Tabelle1!$A$2:$A$9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8.9870266666666669</c:v>
                </c:pt>
                <c:pt idx="1">
                  <c:v>8.9498100000000012</c:v>
                </c:pt>
                <c:pt idx="2">
                  <c:v>9.0408199999999983</c:v>
                </c:pt>
                <c:pt idx="3">
                  <c:v>12.523003333333332</c:v>
                </c:pt>
                <c:pt idx="4">
                  <c:v>29.108239999999999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284416"/>
        <c:axId val="32525120"/>
      </c:lineChart>
      <c:catAx>
        <c:axId val="36284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 b="0" dirty="0" smtClean="0"/>
                  <a:t>Maximum Heap Size</a:t>
                </a:r>
                <a:r>
                  <a:rPr lang="de-DE" b="0" baseline="0" dirty="0" smtClean="0"/>
                  <a:t> [GB]</a:t>
                </a:r>
                <a:endParaRPr lang="de-DE" b="0" dirty="0"/>
              </a:p>
            </c:rich>
          </c:tx>
          <c:layout>
            <c:manualLayout>
              <c:xMode val="edge"/>
              <c:yMode val="edge"/>
              <c:x val="0.37845141389518799"/>
              <c:y val="0.941137733945477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2525120"/>
        <c:crosses val="autoZero"/>
        <c:auto val="1"/>
        <c:lblAlgn val="ctr"/>
        <c:lblOffset val="100"/>
        <c:noMultiLvlLbl val="0"/>
      </c:catAx>
      <c:valAx>
        <c:axId val="32525120"/>
        <c:scaling>
          <c:orientation val="minMax"/>
          <c:max val="4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b="0" dirty="0" err="1" smtClean="0"/>
                  <a:t>Runtime</a:t>
                </a:r>
                <a:r>
                  <a:rPr lang="de-DE" b="0" baseline="0" dirty="0" smtClean="0"/>
                  <a:t> [min]</a:t>
                </a:r>
                <a:endParaRPr lang="de-DE" b="0" dirty="0"/>
              </a:p>
            </c:rich>
          </c:tx>
          <c:layout>
            <c:manualLayout>
              <c:xMode val="edge"/>
              <c:yMode val="edge"/>
              <c:x val="0"/>
              <c:y val="0.337086795160898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628441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276123381249"/>
          <c:y val="3.5881711341382502E-2"/>
          <c:w val="0.884645987047191"/>
          <c:h val="0.80401933568942796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Pure Forward Baseline</c:v>
                </c:pt>
              </c:strCache>
            </c:strRef>
          </c:tx>
          <c:cat>
            <c:numRef>
              <c:f>Tabelle1!$A$2:$A$9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406208"/>
        <c:axId val="32529152"/>
      </c:lineChart>
      <c:catAx>
        <c:axId val="374062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 b="0" dirty="0" smtClean="0"/>
                  <a:t>Maximum Heap Size</a:t>
                </a:r>
                <a:r>
                  <a:rPr lang="de-DE" b="0" baseline="0" dirty="0" smtClean="0"/>
                  <a:t> [GB]</a:t>
                </a:r>
                <a:endParaRPr lang="de-DE" b="0" dirty="0"/>
              </a:p>
            </c:rich>
          </c:tx>
          <c:layout>
            <c:manualLayout>
              <c:xMode val="edge"/>
              <c:yMode val="edge"/>
              <c:x val="0.37845141389518799"/>
              <c:y val="0.941137733945477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2529152"/>
        <c:crosses val="autoZero"/>
        <c:auto val="1"/>
        <c:lblAlgn val="ctr"/>
        <c:lblOffset val="100"/>
        <c:noMultiLvlLbl val="0"/>
      </c:catAx>
      <c:valAx>
        <c:axId val="32529152"/>
        <c:scaling>
          <c:orientation val="minMax"/>
          <c:max val="4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b="0" dirty="0" err="1" smtClean="0"/>
                  <a:t>Runtime</a:t>
                </a:r>
                <a:r>
                  <a:rPr lang="de-DE" b="0" baseline="0" dirty="0" smtClean="0"/>
                  <a:t> [min]</a:t>
                </a:r>
                <a:endParaRPr lang="de-DE" b="0" dirty="0"/>
              </a:p>
            </c:rich>
          </c:tx>
          <c:layout>
            <c:manualLayout>
              <c:xMode val="edge"/>
              <c:yMode val="edge"/>
              <c:x val="0"/>
              <c:y val="0.337086795160898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740620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276123381249"/>
          <c:y val="3.5881711341382502E-2"/>
          <c:w val="0.884645987047191"/>
          <c:h val="0.80401933568942796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Pure Forward Baseline</c:v>
                </c:pt>
              </c:strCache>
            </c:strRef>
          </c:tx>
          <c:cat>
            <c:numRef>
              <c:f>Tabelle1!$A$2:$A$9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8.9870266666666669</c:v>
                </c:pt>
                <c:pt idx="1">
                  <c:v>8.9498100000000012</c:v>
                </c:pt>
                <c:pt idx="2">
                  <c:v>9.0408199999999983</c:v>
                </c:pt>
                <c:pt idx="3">
                  <c:v>12.523003333333332</c:v>
                </c:pt>
                <c:pt idx="4">
                  <c:v>29.108239999999999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Independent Inside-Out</c:v>
                </c:pt>
              </c:strCache>
            </c:strRef>
          </c:tx>
          <c:spPr>
            <a:ln>
              <a:solidFill>
                <a:srgbClr val="005BB4"/>
              </a:solidFill>
            </a:ln>
          </c:spPr>
          <c:marker>
            <c:symbol val="square"/>
            <c:size val="7"/>
            <c:spPr>
              <a:solidFill>
                <a:srgbClr val="005BB4"/>
              </a:solidFill>
              <a:ln>
                <a:solidFill>
                  <a:srgbClr val="005BB4"/>
                </a:solidFill>
              </a:ln>
            </c:spPr>
          </c:marker>
          <c:cat>
            <c:numRef>
              <c:f>Tabelle1!$A$2:$A$9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</c:numCache>
            </c:numRef>
          </c:cat>
          <c:val>
            <c:numRef>
              <c:f>Tabelle1!$C$2:$C$9</c:f>
              <c:numCache>
                <c:formatCode>General</c:formatCode>
                <c:ptCount val="8"/>
                <c:pt idx="0">
                  <c:v>6.2205933333333325</c:v>
                </c:pt>
                <c:pt idx="1">
                  <c:v>6.105573333333334</c:v>
                </c:pt>
                <c:pt idx="2">
                  <c:v>5.9330099999999995</c:v>
                </c:pt>
                <c:pt idx="3">
                  <c:v>6.0020533333333335</c:v>
                </c:pt>
                <c:pt idx="4">
                  <c:v>5.831926666666666</c:v>
                </c:pt>
                <c:pt idx="5">
                  <c:v>6.4372933333333329</c:v>
                </c:pt>
                <c:pt idx="6">
                  <c:v>13.758436666666665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243008"/>
        <c:axId val="99326720"/>
      </c:lineChart>
      <c:catAx>
        <c:axId val="171243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 b="0" dirty="0" smtClean="0"/>
                  <a:t>Maximum Heap Size</a:t>
                </a:r>
                <a:r>
                  <a:rPr lang="de-DE" b="0" baseline="0" dirty="0" smtClean="0"/>
                  <a:t> [GB]</a:t>
                </a:r>
                <a:endParaRPr lang="de-DE" b="0" dirty="0"/>
              </a:p>
            </c:rich>
          </c:tx>
          <c:layout>
            <c:manualLayout>
              <c:xMode val="edge"/>
              <c:yMode val="edge"/>
              <c:x val="0.37845141389518799"/>
              <c:y val="0.941137733945477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9326720"/>
        <c:crosses val="autoZero"/>
        <c:auto val="1"/>
        <c:lblAlgn val="ctr"/>
        <c:lblOffset val="100"/>
        <c:noMultiLvlLbl val="0"/>
      </c:catAx>
      <c:valAx>
        <c:axId val="99326720"/>
        <c:scaling>
          <c:orientation val="minMax"/>
          <c:max val="4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b="0" dirty="0" err="1" smtClean="0"/>
                  <a:t>Runtime</a:t>
                </a:r>
                <a:r>
                  <a:rPr lang="de-DE" b="0" baseline="0" dirty="0" smtClean="0"/>
                  <a:t> [min]</a:t>
                </a:r>
                <a:endParaRPr lang="de-DE" b="0" dirty="0"/>
              </a:p>
            </c:rich>
          </c:tx>
          <c:layout>
            <c:manualLayout>
              <c:xMode val="edge"/>
              <c:yMode val="edge"/>
              <c:x val="0"/>
              <c:y val="0.337086795160898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7124300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17968218283869"/>
          <c:y val="1.41183637253518E-2"/>
          <c:w val="0.32328200694787401"/>
          <c:h val="0.18525137597324001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276123381249"/>
          <c:y val="3.5881711341382502E-2"/>
          <c:w val="0.884645987047191"/>
          <c:h val="0.80401933568942796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Pure Forward Baseline</c:v>
                </c:pt>
              </c:strCache>
            </c:strRef>
          </c:tx>
          <c:cat>
            <c:numRef>
              <c:f>Tabelle1!$A$2:$A$9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Independent Inside-Out</c:v>
                </c:pt>
              </c:strCache>
            </c:strRef>
          </c:tx>
          <c:spPr>
            <a:ln>
              <a:solidFill>
                <a:srgbClr val="005BB4"/>
              </a:solidFill>
            </a:ln>
          </c:spPr>
          <c:marker>
            <c:symbol val="square"/>
            <c:size val="7"/>
            <c:spPr>
              <a:solidFill>
                <a:srgbClr val="005BB4"/>
              </a:solidFill>
              <a:ln>
                <a:solidFill>
                  <a:srgbClr val="005BB4"/>
                </a:solidFill>
              </a:ln>
            </c:spPr>
          </c:marker>
          <c:cat>
            <c:numRef>
              <c:f>Tabelle1!$A$2:$A$9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</c:numCache>
            </c:numRef>
          </c:cat>
          <c:val>
            <c:numRef>
              <c:f>Tabelle1!$C$2:$C$9</c:f>
              <c:numCache>
                <c:formatCode>General</c:formatCode>
                <c:ptCount val="8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419136"/>
        <c:axId val="168521088"/>
      </c:lineChart>
      <c:catAx>
        <c:axId val="171419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 b="0" dirty="0" smtClean="0"/>
                  <a:t>Maximum Heap Size</a:t>
                </a:r>
                <a:r>
                  <a:rPr lang="de-DE" b="0" baseline="0" dirty="0" smtClean="0"/>
                  <a:t> [GB]</a:t>
                </a:r>
                <a:endParaRPr lang="de-DE" b="0" dirty="0"/>
              </a:p>
            </c:rich>
          </c:tx>
          <c:layout>
            <c:manualLayout>
              <c:xMode val="edge"/>
              <c:yMode val="edge"/>
              <c:x val="0.37845141389518799"/>
              <c:y val="0.941137733945477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8521088"/>
        <c:crosses val="autoZero"/>
        <c:auto val="1"/>
        <c:lblAlgn val="ctr"/>
        <c:lblOffset val="100"/>
        <c:noMultiLvlLbl val="0"/>
      </c:catAx>
      <c:valAx>
        <c:axId val="168521088"/>
        <c:scaling>
          <c:orientation val="minMax"/>
          <c:max val="4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b="0" dirty="0" err="1" smtClean="0"/>
                  <a:t>Runtime</a:t>
                </a:r>
                <a:r>
                  <a:rPr lang="de-DE" b="0" baseline="0" dirty="0" smtClean="0"/>
                  <a:t> [min]</a:t>
                </a:r>
                <a:endParaRPr lang="de-DE" b="0" dirty="0"/>
              </a:p>
            </c:rich>
          </c:tx>
          <c:layout>
            <c:manualLayout>
              <c:xMode val="edge"/>
              <c:yMode val="edge"/>
              <c:x val="0"/>
              <c:y val="0.337086795160898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7141913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17968218283869"/>
          <c:y val="1.41183637253518E-2"/>
          <c:w val="0.32328200694787401"/>
          <c:h val="0.18525137597324001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276123381249"/>
          <c:y val="3.5881711341382502E-2"/>
          <c:w val="0.884645987047191"/>
          <c:h val="0.80401933568942796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Pure Forward Baseline</c:v>
                </c:pt>
              </c:strCache>
            </c:strRef>
          </c:tx>
          <c:cat>
            <c:numRef>
              <c:f>Tabelle1!$A$2:$A$9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8.9870266666666705</c:v>
                </c:pt>
                <c:pt idx="1">
                  <c:v>8.9498100000000012</c:v>
                </c:pt>
                <c:pt idx="2">
                  <c:v>9.0408200000000001</c:v>
                </c:pt>
                <c:pt idx="3">
                  <c:v>12.52300333333333</c:v>
                </c:pt>
                <c:pt idx="4">
                  <c:v>29.108239999999981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Independent Inside-Out</c:v>
                </c:pt>
              </c:strCache>
            </c:strRef>
          </c:tx>
          <c:spPr>
            <a:ln>
              <a:solidFill>
                <a:srgbClr val="005BB4"/>
              </a:solidFill>
            </a:ln>
          </c:spPr>
          <c:marker>
            <c:symbol val="square"/>
            <c:size val="7"/>
            <c:spPr>
              <a:solidFill>
                <a:srgbClr val="005BB4"/>
              </a:solidFill>
              <a:ln>
                <a:solidFill>
                  <a:srgbClr val="005BB4"/>
                </a:solidFill>
              </a:ln>
            </c:spPr>
          </c:marker>
          <c:cat>
            <c:numRef>
              <c:f>Tabelle1!$A$2:$A$9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</c:numCache>
            </c:numRef>
          </c:cat>
          <c:val>
            <c:numRef>
              <c:f>Tabelle1!$C$2:$C$9</c:f>
              <c:numCache>
                <c:formatCode>General</c:formatCode>
                <c:ptCount val="8"/>
                <c:pt idx="0">
                  <c:v>6.2205933333333334</c:v>
                </c:pt>
                <c:pt idx="1">
                  <c:v>6.105573333333334</c:v>
                </c:pt>
                <c:pt idx="2">
                  <c:v>5.9330100000000003</c:v>
                </c:pt>
                <c:pt idx="3">
                  <c:v>6.0020533333333361</c:v>
                </c:pt>
                <c:pt idx="4">
                  <c:v>5.831926666666666</c:v>
                </c:pt>
                <c:pt idx="5">
                  <c:v>6.4372933333333382</c:v>
                </c:pt>
                <c:pt idx="6">
                  <c:v>13.75843666666667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Dependent Inside-Out</c:v>
                </c:pt>
              </c:strCache>
            </c:strRef>
          </c:tx>
          <c:spPr>
            <a:ln>
              <a:solidFill>
                <a:srgbClr val="312C8C"/>
              </a:solidFill>
            </a:ln>
          </c:spPr>
          <c:marker>
            <c:spPr>
              <a:solidFill>
                <a:srgbClr val="7030A0"/>
              </a:solidFill>
              <a:ln>
                <a:solidFill>
                  <a:srgbClr val="312C8C"/>
                </a:solidFill>
              </a:ln>
            </c:spPr>
          </c:marker>
          <c:cat>
            <c:numRef>
              <c:f>Tabelle1!$A$2:$A$9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</c:numCache>
            </c:numRef>
          </c:cat>
          <c:val>
            <c:numRef>
              <c:f>Tabelle1!$D$2:$D$9</c:f>
              <c:numCache>
                <c:formatCode>General</c:formatCode>
                <c:ptCount val="8"/>
                <c:pt idx="0">
                  <c:v>5.7283533333333363</c:v>
                </c:pt>
                <c:pt idx="1">
                  <c:v>5.7970899999999972</c:v>
                </c:pt>
                <c:pt idx="2">
                  <c:v>5.7860733333333361</c:v>
                </c:pt>
                <c:pt idx="3">
                  <c:v>5.6958433333333334</c:v>
                </c:pt>
                <c:pt idx="4">
                  <c:v>5.6492166666666659</c:v>
                </c:pt>
                <c:pt idx="5">
                  <c:v>5.7090833333333366</c:v>
                </c:pt>
                <c:pt idx="6">
                  <c:v>6.9231099999999994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890240"/>
        <c:axId val="168525120"/>
      </c:lineChart>
      <c:catAx>
        <c:axId val="1708902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 b="0" dirty="0" smtClean="0"/>
                  <a:t>Maximum Heap Size</a:t>
                </a:r>
                <a:r>
                  <a:rPr lang="de-DE" b="0" baseline="0" dirty="0" smtClean="0"/>
                  <a:t> [GB]</a:t>
                </a:r>
                <a:endParaRPr lang="de-DE" b="0" dirty="0"/>
              </a:p>
            </c:rich>
          </c:tx>
          <c:layout>
            <c:manualLayout>
              <c:xMode val="edge"/>
              <c:yMode val="edge"/>
              <c:x val="0.37845141389518799"/>
              <c:y val="0.941137733945477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8525120"/>
        <c:crosses val="autoZero"/>
        <c:auto val="1"/>
        <c:lblAlgn val="ctr"/>
        <c:lblOffset val="100"/>
        <c:noMultiLvlLbl val="0"/>
      </c:catAx>
      <c:valAx>
        <c:axId val="168525120"/>
        <c:scaling>
          <c:orientation val="minMax"/>
          <c:max val="4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b="0" dirty="0" err="1" smtClean="0"/>
                  <a:t>Runtime</a:t>
                </a:r>
                <a:r>
                  <a:rPr lang="de-DE" b="0" baseline="0" dirty="0" smtClean="0"/>
                  <a:t> [min]</a:t>
                </a:r>
                <a:endParaRPr lang="de-DE" b="0" dirty="0"/>
              </a:p>
            </c:rich>
          </c:tx>
          <c:layout>
            <c:manualLayout>
              <c:xMode val="edge"/>
              <c:yMode val="edge"/>
              <c:x val="0"/>
              <c:y val="0.337086795160898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708902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17968218283869"/>
          <c:y val="1.41183637253518E-2"/>
          <c:w val="0.32328200694787401"/>
          <c:h val="0.18525137597324001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276123381249"/>
          <c:y val="3.5881711341382502E-2"/>
          <c:w val="0.884645987047191"/>
          <c:h val="0.80401933568942796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Pure Forward Baseline</c:v>
                </c:pt>
              </c:strCache>
            </c:strRef>
          </c:tx>
          <c:cat>
            <c:numRef>
              <c:f>Tabelle1!$A$2:$A$9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Independent Inside-Out</c:v>
                </c:pt>
              </c:strCache>
            </c:strRef>
          </c:tx>
          <c:spPr>
            <a:ln>
              <a:solidFill>
                <a:srgbClr val="005BB4"/>
              </a:solidFill>
            </a:ln>
          </c:spPr>
          <c:marker>
            <c:symbol val="square"/>
            <c:size val="7"/>
            <c:spPr>
              <a:solidFill>
                <a:srgbClr val="005BB4"/>
              </a:solidFill>
              <a:ln>
                <a:solidFill>
                  <a:srgbClr val="005BB4"/>
                </a:solidFill>
              </a:ln>
            </c:spPr>
          </c:marker>
          <c:cat>
            <c:numRef>
              <c:f>Tabelle1!$A$2:$A$9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</c:numCache>
            </c:numRef>
          </c:cat>
          <c:val>
            <c:numRef>
              <c:f>Tabelle1!$C$2:$C$9</c:f>
              <c:numCache>
                <c:formatCode>General</c:formatCode>
                <c:ptCount val="8"/>
              </c:numCache>
            </c:numRef>
          </c:val>
          <c:smooth val="0"/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Dependent Inside-Out</c:v>
                </c:pt>
              </c:strCache>
            </c:strRef>
          </c:tx>
          <c:spPr>
            <a:ln>
              <a:solidFill>
                <a:srgbClr val="312C8C"/>
              </a:solidFill>
            </a:ln>
          </c:spPr>
          <c:marker>
            <c:spPr>
              <a:solidFill>
                <a:srgbClr val="7030A0"/>
              </a:solidFill>
              <a:ln>
                <a:solidFill>
                  <a:srgbClr val="312C8C"/>
                </a:solidFill>
              </a:ln>
            </c:spPr>
          </c:marker>
          <c:cat>
            <c:numRef>
              <c:f>Tabelle1!$A$2:$A$9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</c:numCache>
            </c:numRef>
          </c:cat>
          <c:val>
            <c:numRef>
              <c:f>Tabelle1!$D$2:$D$9</c:f>
              <c:numCache>
                <c:formatCode>General</c:formatCode>
                <c:ptCount val="8"/>
                <c:pt idx="0">
                  <c:v>9.4659900000000032</c:v>
                </c:pt>
                <c:pt idx="1">
                  <c:v>9.8217233333333329</c:v>
                </c:pt>
                <c:pt idx="2">
                  <c:v>12.86316666666667</c:v>
                </c:pt>
                <c:pt idx="3">
                  <c:v>36.81044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193984"/>
        <c:axId val="164423360"/>
      </c:lineChart>
      <c:catAx>
        <c:axId val="177193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 b="0" dirty="0" smtClean="0"/>
                  <a:t>Maximum Heap Size</a:t>
                </a:r>
                <a:r>
                  <a:rPr lang="de-DE" b="0" baseline="0" dirty="0" smtClean="0"/>
                  <a:t> [GB]</a:t>
                </a:r>
                <a:endParaRPr lang="de-DE" b="0" dirty="0"/>
              </a:p>
            </c:rich>
          </c:tx>
          <c:layout>
            <c:manualLayout>
              <c:xMode val="edge"/>
              <c:yMode val="edge"/>
              <c:x val="0.37845141389518799"/>
              <c:y val="0.941137733945477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4423360"/>
        <c:crosses val="autoZero"/>
        <c:auto val="1"/>
        <c:lblAlgn val="ctr"/>
        <c:lblOffset val="100"/>
        <c:noMultiLvlLbl val="0"/>
      </c:catAx>
      <c:valAx>
        <c:axId val="1644233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b="0" dirty="0" err="1" smtClean="0"/>
                  <a:t>Runtime</a:t>
                </a:r>
                <a:r>
                  <a:rPr lang="de-DE" b="0" baseline="0" dirty="0" smtClean="0"/>
                  <a:t> [min]</a:t>
                </a:r>
                <a:endParaRPr lang="de-DE" b="0" dirty="0"/>
              </a:p>
            </c:rich>
          </c:tx>
          <c:layout>
            <c:manualLayout>
              <c:xMode val="edge"/>
              <c:yMode val="edge"/>
              <c:x val="0"/>
              <c:y val="0.337086795160898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771939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17968218283869"/>
          <c:y val="1.41183637253518E-2"/>
          <c:w val="0.32328200694787401"/>
          <c:h val="0.18525137597324001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90500" y="387350"/>
            <a:ext cx="54038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00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 b="1">
                <a:latin typeface="Stafford" pitchFamily="2" charset="0"/>
              </a:defRPr>
            </a:lvl1pPr>
          </a:lstStyle>
          <a:p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0500" y="8567738"/>
            <a:ext cx="1330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fld id="{9818A686-980B-B849-9D71-B45E3F9ACC75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20825" y="8567738"/>
            <a:ext cx="44640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999163" y="8567738"/>
            <a:ext cx="669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  <a:fld id="{C7CC2173-B0D1-45F1-9D54-E33B7353DA19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50182" name="Picture 6" descr="tud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0400" y="360363"/>
            <a:ext cx="928688" cy="417512"/>
          </a:xfrm>
          <a:prstGeom prst="rect">
            <a:avLst/>
          </a:prstGeom>
          <a:noFill/>
        </p:spPr>
      </p:pic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190500" y="179388"/>
            <a:ext cx="6478588" cy="144462"/>
          </a:xfrm>
          <a:prstGeom prst="rect">
            <a:avLst/>
          </a:prstGeom>
          <a:solidFill>
            <a:srgbClr val="B5B5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190500" y="360363"/>
            <a:ext cx="64785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190500" y="8496300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188913" y="777875"/>
            <a:ext cx="64785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6156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5" name="Picture 13" descr="tud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2463" y="360363"/>
            <a:ext cx="935037" cy="420687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8913" y="8685213"/>
            <a:ext cx="161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2388" y="923925"/>
            <a:ext cx="4194175" cy="3071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0500" y="4284663"/>
            <a:ext cx="6477000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08163" y="8685213"/>
            <a:ext cx="410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13438" y="8685213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r>
              <a:rPr lang="de-DE"/>
              <a:t>|  </a:t>
            </a:r>
            <a:fld id="{C36AA9A4-5D0B-4134-89A6-D8B9DAA4F25C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90500" y="387350"/>
            <a:ext cx="54038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0" rIns="0" bIns="0" anchor="ctr"/>
          <a:lstStyle/>
          <a:p>
            <a:pPr>
              <a:lnSpc>
                <a:spcPts val="1300"/>
              </a:lnSpc>
            </a:pPr>
            <a:endParaRPr lang="de-DE" sz="1000" b="1">
              <a:latin typeface="Stafford" pitchFamily="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90500" y="179388"/>
            <a:ext cx="6478588" cy="144462"/>
          </a:xfrm>
          <a:prstGeom prst="rect">
            <a:avLst/>
          </a:prstGeom>
          <a:solidFill>
            <a:srgbClr val="B5B5B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90500" y="360363"/>
            <a:ext cx="6478588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190500" y="781050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90500" y="8685213"/>
            <a:ext cx="647858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188913" y="4103688"/>
            <a:ext cx="647858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78586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1pPr>
    <a:lvl2pPr marL="4572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2pPr>
    <a:lvl3pPr marL="9144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3pPr>
    <a:lvl4pPr marL="13716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4pPr>
    <a:lvl5pPr marL="18288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3B80554-21B9-A045-BACC-3BFC767AD713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7148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Pure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forward</a:t>
            </a:r>
            <a:endParaRPr lang="de-DE" baseline="0" dirty="0" smtClean="0"/>
          </a:p>
          <a:p>
            <a:r>
              <a:rPr lang="de-DE" baseline="0" dirty="0" smtClean="0"/>
              <a:t>Source &amp; sink </a:t>
            </a:r>
            <a:r>
              <a:rPr lang="de-DE" baseline="0" dirty="0" err="1" smtClean="0"/>
              <a:t>public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method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smtClean="0"/>
              <a:t>1) Track </a:t>
            </a:r>
            <a:r>
              <a:rPr lang="de-DE" baseline="0" dirty="0" err="1" smtClean="0"/>
              <a:t>return</a:t>
            </a:r>
            <a:r>
              <a:rPr lang="de-DE" baseline="0" dirty="0" smtClean="0"/>
              <a:t> </a:t>
            </a:r>
          </a:p>
          <a:p>
            <a:pPr marL="0" indent="0">
              <a:buNone/>
            </a:pPr>
            <a:r>
              <a:rPr lang="de-DE" dirty="0" smtClean="0"/>
              <a:t>2) </a:t>
            </a:r>
            <a:r>
              <a:rPr lang="de-DE" dirty="0" err="1" smtClean="0"/>
              <a:t>Dont</a:t>
            </a:r>
            <a:r>
              <a:rPr lang="de-DE" dirty="0" smtClean="0"/>
              <a:t> </a:t>
            </a:r>
            <a:r>
              <a:rPr lang="de-DE" dirty="0" err="1" smtClean="0"/>
              <a:t>report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537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Class.forName</a:t>
            </a:r>
            <a:endParaRPr lang="de-DE" dirty="0" smtClean="0"/>
          </a:p>
          <a:p>
            <a:r>
              <a:rPr lang="de-DE" dirty="0" err="1" smtClean="0"/>
              <a:t>Executions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different </a:t>
            </a:r>
            <a:r>
              <a:rPr lang="de-DE" dirty="0" err="1" smtClean="0"/>
              <a:t>max</a:t>
            </a:r>
            <a:r>
              <a:rPr lang="de-DE" dirty="0" smtClean="0"/>
              <a:t> </a:t>
            </a:r>
            <a:r>
              <a:rPr lang="de-DE" dirty="0" err="1" smtClean="0"/>
              <a:t>heap</a:t>
            </a:r>
            <a:endParaRPr lang="de-DE" dirty="0" smtClean="0"/>
          </a:p>
          <a:p>
            <a:r>
              <a:rPr lang="de-DE" dirty="0" err="1" smtClean="0"/>
              <a:t>works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2953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All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caller</a:t>
            </a:r>
            <a:r>
              <a:rPr lang="de-DE" baseline="0" dirty="0" smtClean="0"/>
              <a:t> sensitive </a:t>
            </a:r>
            <a:r>
              <a:rPr lang="de-DE" baseline="0" dirty="0" err="1" smtClean="0"/>
              <a:t>methods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1)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Did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terminate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5982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Understand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scale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problem</a:t>
            </a:r>
            <a:endParaRPr lang="de-DE" baseline="0" dirty="0" smtClean="0"/>
          </a:p>
          <a:p>
            <a:r>
              <a:rPr lang="de-DE" dirty="0" smtClean="0"/>
              <a:t>Can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reduce</a:t>
            </a:r>
            <a:r>
              <a:rPr lang="de-DE" dirty="0" smtClean="0"/>
              <a:t> </a:t>
            </a:r>
            <a:r>
              <a:rPr lang="de-DE" dirty="0" err="1" smtClean="0"/>
              <a:t>something</a:t>
            </a:r>
            <a:r>
              <a:rPr lang="de-DE" dirty="0" smtClean="0"/>
              <a:t>?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smtClean="0"/>
              <a:t>1) More </a:t>
            </a:r>
            <a:r>
              <a:rPr lang="de-DE" baseline="0" dirty="0" err="1" smtClean="0"/>
              <a:t>public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methods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)</a:t>
            </a:r>
          </a:p>
          <a:p>
            <a:pPr marL="0" indent="0">
              <a:buNone/>
            </a:pPr>
            <a:r>
              <a:rPr lang="de-DE" dirty="0" smtClean="0"/>
              <a:t>2) 45k </a:t>
            </a:r>
            <a:r>
              <a:rPr lang="de-DE" dirty="0" err="1" smtClean="0"/>
              <a:t>more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5373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aseline="0" dirty="0" err="1" smtClean="0"/>
              <a:t>Called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methods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analyzed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smtClean="0"/>
              <a:t>1) 64 </a:t>
            </a:r>
            <a:r>
              <a:rPr lang="de-DE" baseline="0" dirty="0" err="1" smtClean="0"/>
              <a:t>caller</a:t>
            </a:r>
            <a:r>
              <a:rPr lang="de-DE" baseline="0" dirty="0" smtClean="0"/>
              <a:t> sensitives; 3,500 </a:t>
            </a:r>
            <a:r>
              <a:rPr lang="de-DE" baseline="0" dirty="0" err="1" smtClean="0"/>
              <a:t>call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sites</a:t>
            </a:r>
            <a:r>
              <a:rPr lang="de-DE" baseline="0" dirty="0" smtClean="0"/>
              <a:t/>
            </a:r>
            <a:br>
              <a:rPr lang="de-DE" baseline="0" dirty="0" smtClean="0"/>
            </a:br>
            <a:r>
              <a:rPr lang="de-DE" baseline="0" dirty="0" smtClean="0">
                <a:sym typeface="Wingdings"/>
              </a:rPr>
              <a:t>-&gt; </a:t>
            </a:r>
            <a:r>
              <a:rPr lang="de-DE" baseline="0" dirty="0" err="1" smtClean="0">
                <a:sym typeface="Wingdings"/>
              </a:rPr>
              <a:t>low</a:t>
            </a:r>
            <a:r>
              <a:rPr lang="de-DE" baseline="0" dirty="0" smtClean="0">
                <a:sym typeface="Wingdings"/>
              </a:rPr>
              <a:t> </a:t>
            </a:r>
            <a:r>
              <a:rPr lang="de-DE" baseline="0" dirty="0" err="1" smtClean="0">
                <a:sym typeface="Wingdings"/>
              </a:rPr>
              <a:t>chance</a:t>
            </a:r>
            <a:r>
              <a:rPr lang="de-DE" baseline="0" dirty="0" smtClean="0">
                <a:sym typeface="Wingdings"/>
              </a:rPr>
              <a:t> </a:t>
            </a:r>
            <a:r>
              <a:rPr lang="de-DE" baseline="0" dirty="0" err="1" smtClean="0">
                <a:sym typeface="Wingdings"/>
              </a:rPr>
              <a:t>to</a:t>
            </a:r>
            <a:r>
              <a:rPr lang="de-DE" baseline="0" dirty="0" smtClean="0">
                <a:sym typeface="Wingdings"/>
              </a:rPr>
              <a:t> </a:t>
            </a:r>
            <a:r>
              <a:rPr lang="de-DE" baseline="0" dirty="0" err="1" smtClean="0">
                <a:sym typeface="Wingdings"/>
              </a:rPr>
              <a:t>hit</a:t>
            </a:r>
            <a:r>
              <a:rPr lang="de-DE" baseline="0" dirty="0" smtClean="0">
                <a:sym typeface="Wingdings"/>
              </a:rPr>
              <a:t> </a:t>
            </a:r>
          </a:p>
          <a:p>
            <a:pPr marL="0" indent="0">
              <a:buNone/>
            </a:pPr>
            <a:r>
              <a:rPr lang="de-DE" baseline="0" dirty="0" smtClean="0"/>
              <a:t/>
            </a:r>
            <a:br>
              <a:rPr lang="de-DE" baseline="0" dirty="0" smtClean="0"/>
            </a:br>
            <a:r>
              <a:rPr lang="de-DE" baseline="0" dirty="0" smtClean="0"/>
              <a:t>-&gt; </a:t>
            </a:r>
            <a:r>
              <a:rPr lang="de-DE" baseline="0" dirty="0" err="1" smtClean="0"/>
              <a:t>Idea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exploit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imbalance</a:t>
            </a:r>
            <a:endParaRPr lang="de-DE" baseline="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5373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Back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analyses</a:t>
            </a:r>
            <a:endParaRPr lang="de-DE" dirty="0" smtClean="0"/>
          </a:p>
          <a:p>
            <a:r>
              <a:rPr lang="de-DE" dirty="0" smtClean="0"/>
              <a:t>Higher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return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value</a:t>
            </a:r>
            <a:endParaRPr lang="de-DE" baseline="0" dirty="0" smtClean="0"/>
          </a:p>
          <a:p>
            <a:r>
              <a:rPr lang="de-DE" baseline="0" dirty="0" smtClean="0"/>
              <a:t>Not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parameter</a:t>
            </a:r>
            <a:endParaRPr lang="de-DE" dirty="0" smtClean="0"/>
          </a:p>
          <a:p>
            <a:r>
              <a:rPr lang="de-DE" dirty="0" smtClean="0"/>
              <a:t>1) </a:t>
            </a:r>
            <a:r>
              <a:rPr lang="de-DE" dirty="0" err="1" smtClean="0"/>
              <a:t>reverse</a:t>
            </a:r>
            <a:r>
              <a:rPr lang="de-DE" dirty="0" smtClean="0"/>
              <a:t> </a:t>
            </a:r>
            <a:r>
              <a:rPr lang="de-DE" dirty="0" err="1" smtClean="0"/>
              <a:t>problem</a:t>
            </a:r>
            <a:endParaRPr lang="de-DE" dirty="0" smtClean="0"/>
          </a:p>
          <a:p>
            <a:r>
              <a:rPr lang="de-DE" dirty="0" smtClean="0"/>
              <a:t>2) not </a:t>
            </a:r>
            <a:r>
              <a:rPr lang="de-DE" baseline="0" dirty="0" err="1" smtClean="0"/>
              <a:t>context</a:t>
            </a:r>
            <a:r>
              <a:rPr lang="de-DE" baseline="0" dirty="0" smtClean="0"/>
              <a:t>-sensitive</a:t>
            </a:r>
          </a:p>
          <a:p>
            <a:r>
              <a:rPr lang="de-DE" dirty="0" smtClean="0"/>
              <a:t>3) </a:t>
            </a:r>
            <a:r>
              <a:rPr lang="de-DE" dirty="0" err="1" smtClean="0"/>
              <a:t>Solve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issue</a:t>
            </a:r>
            <a:endParaRPr lang="de-DE" baseline="0" dirty="0" smtClean="0"/>
          </a:p>
          <a:p>
            <a:r>
              <a:rPr lang="de-DE" baseline="0" dirty="0" smtClean="0"/>
              <a:t>-&gt; </a:t>
            </a:r>
            <a:r>
              <a:rPr lang="de-DE" baseline="0" dirty="0" err="1" smtClean="0"/>
              <a:t>match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results</a:t>
            </a:r>
            <a:r>
              <a:rPr lang="de-DE" baseline="0" dirty="0" smtClean="0"/>
              <a:t/>
            </a:r>
            <a:br>
              <a:rPr lang="de-DE" baseline="0" dirty="0" smtClean="0"/>
            </a:br>
            <a:r>
              <a:rPr lang="de-DE" baseline="0" dirty="0" err="1" smtClean="0"/>
              <a:t>based</a:t>
            </a:r>
            <a:r>
              <a:rPr lang="de-DE" baseline="0" dirty="0" smtClean="0"/>
              <a:t> on IFDS </a:t>
            </a:r>
            <a:r>
              <a:rPr lang="de-DE" baseline="0" dirty="0" err="1" smtClean="0"/>
              <a:t>algorithm</a:t>
            </a:r>
            <a:endParaRPr lang="de-DE" baseline="0" dirty="0" smtClean="0"/>
          </a:p>
          <a:p>
            <a:r>
              <a:rPr lang="de-DE" baseline="0" dirty="0" err="1" smtClean="0"/>
              <a:t>No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information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537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outputs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leak</a:t>
            </a:r>
            <a:endParaRPr lang="de-DE" dirty="0" smtClean="0"/>
          </a:p>
          <a:p>
            <a:r>
              <a:rPr lang="de-DE" dirty="0" err="1" smtClean="0"/>
              <a:t>Extend</a:t>
            </a:r>
            <a:r>
              <a:rPr lang="de-DE" dirty="0" smtClean="0"/>
              <a:t> IFDS </a:t>
            </a:r>
            <a:r>
              <a:rPr lang="de-DE" dirty="0" err="1" smtClean="0"/>
              <a:t>algorithm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5373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computes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summary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edge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method</a:t>
            </a:r>
            <a:endParaRPr lang="de-DE" dirty="0" smtClean="0"/>
          </a:p>
          <a:p>
            <a:r>
              <a:rPr lang="de-DE" dirty="0" smtClean="0"/>
              <a:t>1) initial </a:t>
            </a:r>
            <a:r>
              <a:rPr lang="de-DE" dirty="0" err="1" smtClean="0"/>
              <a:t>edge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all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points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2) </a:t>
            </a:r>
            <a:r>
              <a:rPr lang="de-DE" dirty="0" err="1" smtClean="0"/>
              <a:t>flow</a:t>
            </a:r>
            <a:r>
              <a:rPr lang="de-DE" dirty="0" smtClean="0"/>
              <a:t> </a:t>
            </a:r>
            <a:r>
              <a:rPr lang="de-DE" dirty="0" err="1" smtClean="0"/>
              <a:t>function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3) </a:t>
            </a:r>
            <a:r>
              <a:rPr lang="de-DE" dirty="0" err="1" smtClean="0"/>
              <a:t>Concatenated</a:t>
            </a:r>
            <a:r>
              <a:rPr lang="de-DE" dirty="0" smtClean="0"/>
              <a:t> </a:t>
            </a:r>
            <a:r>
              <a:rPr lang="de-DE" dirty="0" err="1" smtClean="0"/>
              <a:t>edge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1297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1) </a:t>
            </a:r>
            <a:r>
              <a:rPr lang="de-DE" dirty="0" err="1" smtClean="0"/>
              <a:t>Concatenated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edge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1297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Final </a:t>
            </a:r>
            <a:r>
              <a:rPr lang="de-DE" dirty="0" err="1" smtClean="0"/>
              <a:t>summary</a:t>
            </a:r>
            <a:endParaRPr lang="de-DE" dirty="0" smtClean="0"/>
          </a:p>
          <a:p>
            <a:r>
              <a:rPr lang="de-DE" dirty="0" err="1" smtClean="0"/>
              <a:t>Callers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immediately</a:t>
            </a:r>
            <a:r>
              <a:rPr lang="de-DE" dirty="0" smtClean="0"/>
              <a:t> </a:t>
            </a:r>
            <a:r>
              <a:rPr lang="de-DE" dirty="0" err="1" smtClean="0"/>
              <a:t>apply</a:t>
            </a:r>
            <a:r>
              <a:rPr lang="de-DE" dirty="0" smtClean="0"/>
              <a:t> </a:t>
            </a:r>
            <a:r>
              <a:rPr lang="de-DE" dirty="0" err="1" smtClean="0"/>
              <a:t>summary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129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In</a:t>
            </a:r>
            <a:r>
              <a:rPr lang="de-DE" baseline="0" dirty="0" smtClean="0"/>
              <a:t> August 2012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about</a:t>
            </a:r>
            <a:r>
              <a:rPr lang="de-DE" baseline="0" dirty="0" smtClean="0"/>
              <a:t> Java </a:t>
            </a:r>
            <a:r>
              <a:rPr lang="de-DE" baseline="0" dirty="0" err="1" smtClean="0"/>
              <a:t>vulnerabilities</a:t>
            </a:r>
            <a:endParaRPr lang="de-DE" baseline="0" dirty="0" smtClean="0"/>
          </a:p>
          <a:p>
            <a:pPr marL="228600" indent="-228600">
              <a:buAutoNum type="arabicParenR"/>
            </a:pP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day</a:t>
            </a:r>
            <a:r>
              <a:rPr lang="de-DE" baseline="0" dirty="0" smtClean="0"/>
              <a:t> after</a:t>
            </a:r>
          </a:p>
          <a:p>
            <a:pPr marL="228600" indent="-228600">
              <a:buAutoNum type="arabicParenR"/>
            </a:pP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kept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going</a:t>
            </a:r>
            <a:r>
              <a:rPr lang="de-DE" baseline="0" dirty="0" smtClean="0"/>
              <a:t> on</a:t>
            </a:r>
          </a:p>
          <a:p>
            <a:pPr marL="0" indent="0">
              <a:buNone/>
            </a:pPr>
            <a:r>
              <a:rPr lang="de-DE" baseline="0" dirty="0" err="1" smtClean="0"/>
              <a:t>curious</a:t>
            </a:r>
            <a:r>
              <a:rPr lang="de-DE" baseline="0" dirty="0" smtClean="0"/>
              <a:t> -&gt; </a:t>
            </a:r>
            <a:r>
              <a:rPr lang="de-DE" baseline="0" dirty="0" err="1" smtClean="0"/>
              <a:t>looked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vulnerability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understand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concepts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security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model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20945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1) Store </a:t>
            </a:r>
            <a:r>
              <a:rPr lang="de-DE" dirty="0" err="1" smtClean="0"/>
              <a:t>predecessor</a:t>
            </a:r>
            <a:r>
              <a:rPr lang="de-DE" dirty="0" smtClean="0"/>
              <a:t> &amp; </a:t>
            </a:r>
            <a:r>
              <a:rPr lang="de-DE" dirty="0" err="1" smtClean="0"/>
              <a:t>stmt</a:t>
            </a:r>
            <a:r>
              <a:rPr lang="de-DE" dirty="0" smtClean="0"/>
              <a:t> </a:t>
            </a:r>
            <a:r>
              <a:rPr lang="de-DE" dirty="0" err="1" smtClean="0"/>
              <a:t>line</a:t>
            </a:r>
            <a:r>
              <a:rPr lang="de-DE" dirty="0" smtClean="0"/>
              <a:t> 1</a:t>
            </a:r>
            <a:br>
              <a:rPr lang="de-DE" dirty="0" smtClean="0"/>
            </a:br>
            <a:r>
              <a:rPr lang="de-DE" dirty="0" smtClean="0"/>
              <a:t>2) Store </a:t>
            </a:r>
            <a:r>
              <a:rPr lang="de-DE" dirty="0" err="1" smtClean="0"/>
              <a:t>predecessor</a:t>
            </a:r>
            <a:r>
              <a:rPr lang="de-DE" dirty="0" smtClean="0"/>
              <a:t> &amp; </a:t>
            </a:r>
            <a:r>
              <a:rPr lang="de-DE" dirty="0" err="1" smtClean="0"/>
              <a:t>stmt</a:t>
            </a:r>
            <a:r>
              <a:rPr lang="de-DE" dirty="0" smtClean="0"/>
              <a:t> </a:t>
            </a:r>
            <a:r>
              <a:rPr lang="de-DE" dirty="0" err="1" smtClean="0"/>
              <a:t>line</a:t>
            </a:r>
            <a:r>
              <a:rPr lang="de-DE" baseline="0" dirty="0" smtClean="0"/>
              <a:t> 2</a:t>
            </a:r>
            <a:br>
              <a:rPr lang="de-DE" baseline="0" dirty="0" smtClean="0"/>
            </a:br>
            <a:r>
              <a:rPr lang="de-DE" baseline="0" dirty="0" smtClean="0"/>
              <a:t/>
            </a:r>
            <a:br>
              <a:rPr lang="de-DE" baseline="0" dirty="0" smtClean="0"/>
            </a:br>
            <a:r>
              <a:rPr lang="de-DE" baseline="0" dirty="0" err="1" smtClean="0"/>
              <a:t>predecessor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chain</a:t>
            </a:r>
            <a:r>
              <a:rPr lang="de-DE" baseline="0" dirty="0" smtClean="0"/>
              <a:t> -&gt; </a:t>
            </a:r>
            <a:r>
              <a:rPr lang="de-DE" baseline="0" dirty="0" err="1" smtClean="0"/>
              <a:t>reconstruct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afterwards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1297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Complicated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branches</a:t>
            </a:r>
            <a:endParaRPr lang="de-DE" dirty="0" smtClean="0"/>
          </a:p>
          <a:p>
            <a:r>
              <a:rPr lang="de-DE" dirty="0" smtClean="0"/>
              <a:t>Different </a:t>
            </a:r>
            <a:r>
              <a:rPr lang="de-DE" dirty="0" err="1" smtClean="0"/>
              <a:t>example</a:t>
            </a:r>
            <a:endParaRPr lang="de-DE" dirty="0" smtClean="0"/>
          </a:p>
          <a:p>
            <a:r>
              <a:rPr lang="de-DE" dirty="0" smtClean="0"/>
              <a:t>1) Summary </a:t>
            </a:r>
            <a:r>
              <a:rPr lang="de-DE" dirty="0" err="1" smtClean="0"/>
              <a:t>edge</a:t>
            </a:r>
            <a:r>
              <a:rPr lang="de-DE" baseline="0" dirty="0" smtClean="0"/>
              <a:t> &amp; </a:t>
            </a:r>
            <a:r>
              <a:rPr lang="de-DE" baseline="0" dirty="0" err="1" smtClean="0"/>
              <a:t>preds</a:t>
            </a:r>
            <a:r>
              <a:rPr lang="de-DE" baseline="0" dirty="0" smtClean="0"/>
              <a:t/>
            </a:r>
            <a:br>
              <a:rPr lang="de-DE" baseline="0" dirty="0" smtClean="0"/>
            </a:br>
            <a:r>
              <a:rPr lang="de-DE" dirty="0" err="1" smtClean="0"/>
              <a:t>Decision</a:t>
            </a:r>
            <a:r>
              <a:rPr lang="de-DE" dirty="0" smtClean="0"/>
              <a:t> at </a:t>
            </a:r>
            <a:r>
              <a:rPr lang="de-DE" dirty="0" err="1" smtClean="0"/>
              <a:t>merge</a:t>
            </a:r>
            <a:r>
              <a:rPr lang="de-DE" dirty="0" smtClean="0"/>
              <a:t>:</a:t>
            </a:r>
          </a:p>
          <a:p>
            <a:r>
              <a:rPr lang="de-DE" dirty="0" smtClean="0"/>
              <a:t>  </a:t>
            </a:r>
            <a:r>
              <a:rPr lang="de-DE" baseline="0" dirty="0" err="1" smtClean="0"/>
              <a:t>keep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both</a:t>
            </a:r>
            <a:r>
              <a:rPr lang="de-DE" dirty="0" smtClean="0"/>
              <a:t>  </a:t>
            </a:r>
          </a:p>
          <a:p>
            <a:r>
              <a:rPr lang="de-DE" dirty="0" smtClean="0"/>
              <a:t>  miss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branch</a:t>
            </a:r>
            <a:endParaRPr lang="de-DE" baseline="0" dirty="0" smtClean="0"/>
          </a:p>
          <a:p>
            <a:r>
              <a:rPr lang="de-DE" baseline="0" dirty="0" smtClean="0"/>
              <a:t/>
            </a:r>
            <a:br>
              <a:rPr lang="de-DE" baseline="0" dirty="0" smtClean="0"/>
            </a:br>
            <a:r>
              <a:rPr lang="de-DE" baseline="0" dirty="0" smtClean="0"/>
              <a:t>--&gt; </a:t>
            </a:r>
            <a:r>
              <a:rPr lang="de-DE" baseline="0" dirty="0" err="1" smtClean="0"/>
              <a:t>evaluation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1297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Faster</a:t>
            </a:r>
            <a:endParaRPr lang="de-DE" dirty="0" smtClean="0"/>
          </a:p>
          <a:p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memory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2953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Did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terminate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well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smtClean="0"/>
              <a:t>But: IFDS </a:t>
            </a:r>
            <a:r>
              <a:rPr lang="de-DE" baseline="0" dirty="0" err="1" smtClean="0"/>
              <a:t>algorithm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terminated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err="1" smtClean="0"/>
              <a:t>Unable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enumerate</a:t>
            </a:r>
            <a:r>
              <a:rPr lang="de-DE" baseline="0" dirty="0" smtClean="0"/>
              <a:t> all </a:t>
            </a:r>
            <a:r>
              <a:rPr lang="de-DE" baseline="0" dirty="0" err="1" smtClean="0"/>
              <a:t>paths</a:t>
            </a:r>
            <a:r>
              <a:rPr lang="de-DE" baseline="0" dirty="0" smtClean="0"/>
              <a:t/>
            </a:r>
            <a:br>
              <a:rPr lang="de-DE" baseline="0" dirty="0" smtClean="0"/>
            </a:br>
            <a:r>
              <a:rPr lang="de-DE" baseline="0" dirty="0" smtClean="0"/>
              <a:t> </a:t>
            </a:r>
            <a:r>
              <a:rPr lang="de-DE" baseline="0" dirty="0" err="1" smtClean="0"/>
              <a:t>required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match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results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59820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Idea</a:t>
            </a:r>
            <a:r>
              <a:rPr lang="de-DE" dirty="0" smtClean="0"/>
              <a:t>: </a:t>
            </a:r>
            <a:r>
              <a:rPr lang="de-DE" dirty="0" err="1" smtClean="0"/>
              <a:t>synchronize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analyses</a:t>
            </a:r>
            <a:r>
              <a:rPr lang="de-DE" baseline="0" dirty="0" smtClean="0"/>
              <a:t> </a:t>
            </a:r>
          </a:p>
          <a:p>
            <a:pPr marL="0" indent="0">
              <a:buNone/>
            </a:pPr>
            <a:r>
              <a:rPr lang="de-DE" baseline="0" dirty="0" smtClean="0"/>
              <a:t> </a:t>
            </a:r>
            <a:r>
              <a:rPr lang="de-DE" baseline="0" dirty="0" smtClean="0">
                <a:sym typeface="Wingdings" panose="05000000000000000000" pitchFamily="2" charset="2"/>
              </a:rPr>
              <a:t>-&gt; </a:t>
            </a:r>
            <a:r>
              <a:rPr lang="de-DE" baseline="0" dirty="0" err="1" smtClean="0"/>
              <a:t>reduce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amount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paths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1) initial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seeds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smtClean="0"/>
              <a:t>2) pause </a:t>
            </a:r>
            <a:r>
              <a:rPr lang="de-DE" baseline="0" dirty="0" err="1" smtClean="0"/>
              <a:t>edge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smtClean="0"/>
              <a:t>3) </a:t>
            </a:r>
            <a:r>
              <a:rPr lang="de-DE" baseline="0" dirty="0" err="1" smtClean="0"/>
              <a:t>continue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edge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smtClean="0"/>
              <a:t>4) </a:t>
            </a:r>
            <a:r>
              <a:rPr lang="de-DE" baseline="0" dirty="0" err="1" smtClean="0"/>
              <a:t>call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smtClean="0"/>
              <a:t>5) </a:t>
            </a:r>
            <a:r>
              <a:rPr lang="de-DE" baseline="0" dirty="0" err="1" smtClean="0"/>
              <a:t>context</a:t>
            </a:r>
            <a:r>
              <a:rPr lang="de-DE" baseline="0" dirty="0" smtClean="0"/>
              <a:t>-sensitive </a:t>
            </a:r>
            <a:r>
              <a:rPr lang="de-DE" baseline="0" dirty="0" err="1" smtClean="0"/>
              <a:t>return</a:t>
            </a:r>
            <a:r>
              <a:rPr lang="de-DE" baseline="0" dirty="0" smtClean="0"/>
              <a:t> </a:t>
            </a:r>
            <a:br>
              <a:rPr lang="de-DE" baseline="0" dirty="0" smtClean="0"/>
            </a:br>
            <a:r>
              <a:rPr lang="de-DE" baseline="0" dirty="0" err="1" smtClean="0"/>
              <a:t>no</a:t>
            </a:r>
            <a:r>
              <a:rPr lang="de-DE" baseline="0" dirty="0" smtClean="0"/>
              <a:t> pause</a:t>
            </a:r>
            <a:br>
              <a:rPr lang="de-DE" baseline="0" dirty="0" smtClean="0"/>
            </a:br>
            <a:r>
              <a:rPr lang="de-DE" baseline="0" dirty="0" smtClean="0"/>
              <a:t>-&gt; </a:t>
            </a:r>
            <a:r>
              <a:rPr lang="de-DE" baseline="0" dirty="0" err="1" smtClean="0"/>
              <a:t>balanced</a:t>
            </a:r>
            <a:r>
              <a:rPr lang="de-DE" baseline="0" dirty="0" smtClean="0"/>
              <a:t> / </a:t>
            </a:r>
            <a:r>
              <a:rPr lang="de-DE" baseline="0" dirty="0" err="1" smtClean="0"/>
              <a:t>unbalanced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5373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extension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IFDS </a:t>
            </a:r>
            <a:r>
              <a:rPr lang="de-DE" baseline="0" dirty="0" err="1" smtClean="0"/>
              <a:t>algorithm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5373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Slightly</a:t>
            </a:r>
            <a:r>
              <a:rPr lang="de-DE" dirty="0" smtClean="0"/>
              <a:t> </a:t>
            </a:r>
            <a:r>
              <a:rPr lang="de-DE" dirty="0" err="1" smtClean="0"/>
              <a:t>faster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2953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Terminates</a:t>
            </a:r>
            <a:r>
              <a:rPr lang="de-DE" dirty="0" smtClean="0"/>
              <a:t>!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59820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1) </a:t>
            </a:r>
            <a:r>
              <a:rPr lang="de-DE" dirty="0" err="1" smtClean="0"/>
              <a:t>Derived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r>
              <a:rPr lang="de-DE" dirty="0" smtClean="0"/>
              <a:t> </a:t>
            </a:r>
            <a:r>
              <a:rPr lang="de-DE" dirty="0" err="1" smtClean="0"/>
              <a:t>problem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2)</a:t>
            </a:r>
            <a:r>
              <a:rPr lang="de-DE" baseline="0" dirty="0" smtClean="0"/>
              <a:t> Single </a:t>
            </a:r>
            <a:r>
              <a:rPr lang="de-DE" baseline="0" dirty="0" err="1" smtClean="0"/>
              <a:t>analysis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solution</a:t>
            </a:r>
            <a:r>
              <a:rPr lang="de-DE" baseline="0" dirty="0" smtClean="0"/>
              <a:t/>
            </a:r>
            <a:br>
              <a:rPr lang="de-DE" baseline="0" dirty="0" smtClean="0"/>
            </a:br>
            <a:r>
              <a:rPr lang="de-DE" baseline="0" dirty="0" smtClean="0"/>
              <a:t>3) </a:t>
            </a:r>
            <a:r>
              <a:rPr lang="de-DE" baseline="0" dirty="0" err="1" smtClean="0"/>
              <a:t>two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analyses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scale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better</a:t>
            </a:r>
            <a:r>
              <a:rPr lang="de-DE" baseline="0" dirty="0" smtClean="0"/>
              <a:t/>
            </a:r>
            <a:br>
              <a:rPr lang="de-DE" baseline="0" dirty="0" smtClean="0"/>
            </a:br>
            <a:r>
              <a:rPr lang="de-DE" baseline="0" dirty="0" smtClean="0"/>
              <a:t>4) </a:t>
            </a:r>
            <a:r>
              <a:rPr lang="de-DE" baseline="0" dirty="0" err="1" smtClean="0"/>
              <a:t>path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construction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IFDS</a:t>
            </a:r>
            <a:br>
              <a:rPr lang="de-DE" baseline="0" dirty="0" smtClean="0"/>
            </a:br>
            <a:r>
              <a:rPr lang="de-DE" baseline="0" dirty="0" smtClean="0"/>
              <a:t>5) </a:t>
            </a:r>
            <a:r>
              <a:rPr lang="de-DE" baseline="0" dirty="0" err="1" smtClean="0"/>
              <a:t>synchronized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analyses</a:t>
            </a:r>
            <a:r>
              <a:rPr lang="de-DE" baseline="0" dirty="0" smtClean="0"/>
              <a:t/>
            </a:r>
            <a:br>
              <a:rPr lang="de-DE" baseline="0" dirty="0" smtClean="0"/>
            </a:br>
            <a:r>
              <a:rPr lang="de-DE" baseline="0" dirty="0" smtClean="0"/>
              <a:t>6) </a:t>
            </a:r>
            <a:r>
              <a:rPr lang="de-DE" baseline="0" dirty="0" err="1" smtClean="0"/>
              <a:t>evaluated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2937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Scenario: </a:t>
            </a:r>
            <a:r>
              <a:rPr lang="de-DE" dirty="0" err="1" smtClean="0"/>
              <a:t>writing</a:t>
            </a:r>
            <a:r>
              <a:rPr lang="de-DE" dirty="0" smtClean="0"/>
              <a:t> a </a:t>
            </a:r>
            <a:r>
              <a:rPr lang="de-DE" dirty="0" err="1" smtClean="0"/>
              <a:t>file</a:t>
            </a:r>
            <a:endParaRPr lang="de-DE" dirty="0" smtClean="0"/>
          </a:p>
          <a:p>
            <a:r>
              <a:rPr lang="de-DE" dirty="0" err="1" smtClean="0"/>
              <a:t>checkPermission</a:t>
            </a:r>
            <a:r>
              <a:rPr lang="de-DE" dirty="0" smtClean="0"/>
              <a:t> </a:t>
            </a:r>
            <a:r>
              <a:rPr lang="de-DE" dirty="0" err="1" smtClean="0"/>
              <a:t>call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writing</a:t>
            </a:r>
            <a:endParaRPr lang="de-DE" dirty="0" smtClean="0"/>
          </a:p>
          <a:p>
            <a:r>
              <a:rPr lang="de-DE" dirty="0" smtClean="0"/>
              <a:t>1) </a:t>
            </a:r>
            <a:r>
              <a:rPr lang="de-DE" dirty="0" err="1" smtClean="0"/>
              <a:t>code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permissions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smtClean="0"/>
              <a:t>2) </a:t>
            </a:r>
            <a:r>
              <a:rPr lang="de-DE" baseline="0" dirty="0" err="1" smtClean="0"/>
              <a:t>computes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intersection</a:t>
            </a:r>
            <a:endParaRPr lang="de-DE" baseline="0" dirty="0" smtClean="0"/>
          </a:p>
          <a:p>
            <a:pPr marL="0" indent="0">
              <a:buNone/>
            </a:pPr>
            <a:endParaRPr lang="de-DE" baseline="0" dirty="0" smtClean="0"/>
          </a:p>
          <a:p>
            <a:pPr marL="0" indent="0">
              <a:buNone/>
            </a:pPr>
            <a:r>
              <a:rPr lang="de-DE" baseline="0" dirty="0" err="1" smtClean="0"/>
              <a:t>checks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like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48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reality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different</a:t>
            </a:r>
          </a:p>
          <a:p>
            <a:r>
              <a:rPr lang="de-DE" dirty="0" err="1" smtClean="0"/>
              <a:t>Example</a:t>
            </a:r>
            <a:r>
              <a:rPr lang="de-DE" dirty="0" smtClean="0"/>
              <a:t>: </a:t>
            </a:r>
            <a:r>
              <a:rPr lang="de-DE" dirty="0" err="1" smtClean="0"/>
              <a:t>Class.forName</a:t>
            </a:r>
            <a:endParaRPr lang="de-DE" dirty="0" smtClean="0"/>
          </a:p>
          <a:p>
            <a:r>
              <a:rPr lang="de-DE" dirty="0" smtClean="0"/>
              <a:t>References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arbitrary</a:t>
            </a:r>
            <a:r>
              <a:rPr lang="de-DE" dirty="0" smtClean="0"/>
              <a:t> </a:t>
            </a:r>
            <a:r>
              <a:rPr lang="de-DE" dirty="0" err="1" smtClean="0"/>
              <a:t>classes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sun.misc.Unsafe</a:t>
            </a:r>
            <a:r>
              <a:rPr lang="de-DE" dirty="0" smtClean="0"/>
              <a:t>: </a:t>
            </a:r>
            <a:r>
              <a:rPr lang="de-DE" dirty="0" err="1" smtClean="0"/>
              <a:t>copyMemory</a:t>
            </a:r>
            <a:endParaRPr lang="de-DE" dirty="0" smtClean="0"/>
          </a:p>
          <a:p>
            <a:r>
              <a:rPr lang="de-DE" dirty="0" err="1" smtClean="0"/>
              <a:t>No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permission</a:t>
            </a:r>
            <a:r>
              <a:rPr lang="de-DE" baseline="0" dirty="0" smtClean="0"/>
              <a:t> check</a:t>
            </a:r>
          </a:p>
          <a:p>
            <a:pPr marL="0" indent="0">
              <a:buNone/>
            </a:pPr>
            <a:r>
              <a:rPr lang="de-DE" baseline="0" dirty="0" smtClean="0"/>
              <a:t>1) </a:t>
            </a:r>
            <a:r>
              <a:rPr lang="de-DE" baseline="0" dirty="0" err="1" smtClean="0"/>
              <a:t>implicit</a:t>
            </a:r>
            <a:r>
              <a:rPr lang="de-DE" baseline="0" dirty="0" smtClean="0"/>
              <a:t> check </a:t>
            </a:r>
            <a:r>
              <a:rPr lang="de-DE" baseline="0" dirty="0" err="1" smtClean="0"/>
              <a:t>through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class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loader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smtClean="0"/>
              <a:t>2)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immediate </a:t>
            </a:r>
            <a:r>
              <a:rPr lang="de-DE" baseline="0" dirty="0" err="1" smtClean="0"/>
              <a:t>caller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checked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9333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Introduced</a:t>
            </a:r>
            <a:r>
              <a:rPr lang="de-DE" dirty="0" smtClean="0"/>
              <a:t> in Java 7</a:t>
            </a:r>
          </a:p>
          <a:p>
            <a:r>
              <a:rPr lang="de-DE" dirty="0" err="1" smtClean="0"/>
              <a:t>Retrieves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ClassLoader</a:t>
            </a:r>
            <a:r>
              <a:rPr lang="de-DE" baseline="0" dirty="0" smtClean="0"/>
              <a:t> -&gt; </a:t>
            </a:r>
            <a:r>
              <a:rPr lang="de-DE" baseline="0" dirty="0" err="1" smtClean="0"/>
              <a:t>passes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Class.forName</a:t>
            </a:r>
            <a:endParaRPr lang="de-DE" baseline="0" dirty="0" smtClean="0"/>
          </a:p>
          <a:p>
            <a:r>
              <a:rPr lang="de-DE" baseline="0" dirty="0" smtClean="0"/>
              <a:t>1) Check </a:t>
            </a:r>
            <a:r>
              <a:rPr lang="de-DE" baseline="0" dirty="0" err="1" smtClean="0"/>
              <a:t>successful</a:t>
            </a:r>
            <a:r>
              <a:rPr lang="de-DE" baseline="0" dirty="0" smtClean="0"/>
              <a:t> -&gt; </a:t>
            </a:r>
            <a:r>
              <a:rPr lang="de-DE" baseline="0" dirty="0" err="1" smtClean="0"/>
              <a:t>SecurityException</a:t>
            </a:r>
            <a:endParaRPr lang="de-DE" baseline="0" dirty="0" smtClean="0"/>
          </a:p>
          <a:p>
            <a:r>
              <a:rPr lang="de-DE" dirty="0" smtClean="0"/>
              <a:t>2) „</a:t>
            </a:r>
            <a:r>
              <a:rPr lang="de-DE" dirty="0" err="1" smtClean="0"/>
              <a:t>handled</a:t>
            </a:r>
            <a:r>
              <a:rPr lang="de-DE" dirty="0" smtClean="0"/>
              <a:t>“</a:t>
            </a:r>
          </a:p>
          <a:p>
            <a:r>
              <a:rPr lang="de-DE" dirty="0" err="1" smtClean="0"/>
              <a:t>Class.forName</a:t>
            </a:r>
            <a:r>
              <a:rPr lang="de-DE" dirty="0" smtClean="0"/>
              <a:t> </a:t>
            </a:r>
            <a:r>
              <a:rPr lang="de-DE" dirty="0" err="1" smtClean="0"/>
              <a:t>called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1917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ClassFinder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checked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093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1 </a:t>
            </a:r>
            <a:r>
              <a:rPr lang="de-DE" dirty="0" err="1" smtClean="0"/>
              <a:t>ignore</a:t>
            </a:r>
            <a:r>
              <a:rPr lang="de-DE" dirty="0" smtClean="0"/>
              <a:t> </a:t>
            </a:r>
            <a:r>
              <a:rPr lang="de-DE" dirty="0" err="1" smtClean="0"/>
              <a:t>attacker</a:t>
            </a:r>
            <a:r>
              <a:rPr lang="de-DE" dirty="0" smtClean="0"/>
              <a:t> </a:t>
            </a:r>
            <a:r>
              <a:rPr lang="de-DE" dirty="0" err="1" smtClean="0"/>
              <a:t>code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2 </a:t>
            </a:r>
            <a:r>
              <a:rPr lang="de-DE" dirty="0" err="1" smtClean="0"/>
              <a:t>ignore</a:t>
            </a:r>
            <a:r>
              <a:rPr lang="de-DE" dirty="0" smtClean="0"/>
              <a:t> (</a:t>
            </a:r>
            <a:r>
              <a:rPr lang="de-DE" dirty="0" err="1" smtClean="0"/>
              <a:t>un</a:t>
            </a:r>
            <a:r>
              <a:rPr lang="de-DE" dirty="0" smtClean="0"/>
              <a:t>-)</a:t>
            </a:r>
            <a:r>
              <a:rPr lang="de-DE" dirty="0" err="1" smtClean="0"/>
              <a:t>privileged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3 </a:t>
            </a:r>
            <a:r>
              <a:rPr lang="de-DE" dirty="0" err="1" smtClean="0"/>
              <a:t>any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public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method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caller</a:t>
            </a:r>
            <a:r>
              <a:rPr lang="de-DE" baseline="0" dirty="0" smtClean="0"/>
              <a:t> sensitive</a:t>
            </a:r>
          </a:p>
          <a:p>
            <a:pPr marL="0" indent="0">
              <a:buNone/>
            </a:pPr>
            <a:r>
              <a:rPr lang="de-DE" baseline="0" dirty="0" smtClean="0"/>
              <a:t>4 private </a:t>
            </a:r>
            <a:r>
              <a:rPr lang="de-DE" baseline="0" dirty="0" err="1" smtClean="0"/>
              <a:t>methods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smtClean="0"/>
              <a:t>5 </a:t>
            </a:r>
            <a:r>
              <a:rPr lang="de-DE" baseline="0" dirty="0" err="1" smtClean="0"/>
              <a:t>track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parameter</a:t>
            </a:r>
            <a:endParaRPr lang="de-DE" baseline="0" dirty="0" smtClean="0"/>
          </a:p>
          <a:p>
            <a:pPr marL="0" indent="0">
              <a:buNone/>
            </a:pPr>
            <a:r>
              <a:rPr lang="de-DE" baseline="0" dirty="0" smtClean="0"/>
              <a:t>6 </a:t>
            </a:r>
            <a:r>
              <a:rPr lang="de-DE" baseline="0" dirty="0" err="1" smtClean="0"/>
              <a:t>track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return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value</a:t>
            </a:r>
            <a:endParaRPr lang="de-DE" baseline="0" dirty="0" smtClean="0"/>
          </a:p>
          <a:p>
            <a:pPr marL="0" indent="0">
              <a:buNone/>
            </a:pPr>
            <a:endParaRPr lang="de-DE" baseline="0" dirty="0" smtClean="0"/>
          </a:p>
          <a:p>
            <a:pPr marL="0" indent="0">
              <a:buNone/>
            </a:pPr>
            <a:r>
              <a:rPr lang="de-DE" baseline="0" dirty="0" smtClean="0">
                <a:sym typeface="Wingdings"/>
              </a:rPr>
              <a:t>-&gt; </a:t>
            </a:r>
            <a:r>
              <a:rPr lang="de-DE" baseline="0" dirty="0" err="1" smtClean="0">
                <a:sym typeface="Wingdings"/>
              </a:rPr>
              <a:t>taint</a:t>
            </a:r>
            <a:r>
              <a:rPr lang="de-DE" baseline="0" dirty="0" smtClean="0">
                <a:sym typeface="Wingdings"/>
              </a:rPr>
              <a:t> </a:t>
            </a:r>
            <a:r>
              <a:rPr lang="de-DE" baseline="0" dirty="0" err="1" smtClean="0">
                <a:sym typeface="Wingdings"/>
              </a:rPr>
              <a:t>analysis</a:t>
            </a:r>
            <a:r>
              <a:rPr lang="de-DE" baseline="0" dirty="0" smtClean="0">
                <a:sym typeface="Wingdings"/>
              </a:rPr>
              <a:t> </a:t>
            </a:r>
            <a:r>
              <a:rPr lang="de-DE" baseline="0" dirty="0" err="1" smtClean="0">
                <a:sym typeface="Wingdings"/>
              </a:rPr>
              <a:t>problem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537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Paramter</a:t>
            </a:r>
            <a:endParaRPr lang="de-DE" dirty="0" smtClean="0"/>
          </a:p>
          <a:p>
            <a:r>
              <a:rPr lang="de-DE" dirty="0" smtClean="0"/>
              <a:t>1) Return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value</a:t>
            </a: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537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923925"/>
            <a:ext cx="4095750" cy="30718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May </a:t>
            </a:r>
            <a:r>
              <a:rPr lang="de-DE" dirty="0" err="1" smtClean="0"/>
              <a:t>result</a:t>
            </a:r>
            <a:r>
              <a:rPr lang="de-DE" dirty="0" smtClean="0"/>
              <a:t> in </a:t>
            </a:r>
            <a:r>
              <a:rPr lang="de-DE" dirty="0" err="1" smtClean="0"/>
              <a:t>false</a:t>
            </a:r>
            <a:r>
              <a:rPr lang="de-DE" dirty="0" smtClean="0"/>
              <a:t> </a:t>
            </a:r>
            <a:r>
              <a:rPr lang="de-DE" dirty="0" err="1" smtClean="0"/>
              <a:t>warnings</a:t>
            </a:r>
            <a:endParaRPr lang="de-DE" dirty="0" smtClean="0"/>
          </a:p>
          <a:p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analyses</a:t>
            </a:r>
            <a:r>
              <a:rPr lang="de-DE" dirty="0" smtClean="0"/>
              <a:t>: not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context</a:t>
            </a:r>
            <a:r>
              <a:rPr lang="de-DE" baseline="0" dirty="0" smtClean="0"/>
              <a:t>-sensitive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6FC3CDE-3D73-4E4D-B034-B9FE6E9C4EE0}" type="datetime4">
              <a:rPr lang="de-DE" smtClean="0"/>
              <a:t>20. November 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|  Software Technology Group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|  </a:t>
            </a:r>
            <a:fld id="{C36AA9A4-5D0B-4134-89A6-D8B9DAA4F25C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537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50825" y="368300"/>
            <a:ext cx="8642350" cy="2089150"/>
          </a:xfrm>
          <a:prstGeom prst="rect">
            <a:avLst/>
          </a:prstGeom>
          <a:solidFill>
            <a:srgbClr val="9C1C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de-DE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8775" y="1449388"/>
            <a:ext cx="6642117" cy="944562"/>
          </a:xfrm>
        </p:spPr>
        <p:txBody>
          <a:bodyPr lIns="0" tIns="0" rIns="0" bIns="0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9C1C26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87049" name="Picture 9" descr="tud_logo"/>
          <p:cNvPicPr>
            <a:picLocks noChangeAspect="1" noChangeArrowheads="1"/>
          </p:cNvPicPr>
          <p:nvPr/>
        </p:nvPicPr>
        <p:blipFill>
          <a:blip r:embed="rId2" cstate="print"/>
          <a:srcRect r="5453"/>
          <a:stretch>
            <a:fillRect/>
          </a:stretch>
        </p:blipFill>
        <p:spPr bwMode="auto">
          <a:xfrm>
            <a:off x="7172325" y="657225"/>
            <a:ext cx="18732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55" name="Line 15"/>
          <p:cNvSpPr>
            <a:spLocks noChangeShapeType="1"/>
          </p:cNvSpPr>
          <p:nvPr/>
        </p:nvSpPr>
        <p:spPr bwMode="auto">
          <a:xfrm>
            <a:off x="252413" y="635795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87058" name="Rectangle 18"/>
          <p:cNvSpPr>
            <a:spLocks noChangeArrowheads="1"/>
          </p:cNvSpPr>
          <p:nvPr/>
        </p:nvSpPr>
        <p:spPr bwMode="auto">
          <a:xfrm>
            <a:off x="250825" y="36036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87059" name="Rectangle 19"/>
          <p:cNvSpPr>
            <a:spLocks noChangeArrowheads="1"/>
          </p:cNvSpPr>
          <p:nvPr/>
        </p:nvSpPr>
        <p:spPr bwMode="auto">
          <a:xfrm>
            <a:off x="250825" y="2457450"/>
            <a:ext cx="8640763" cy="7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5" name="Fußzeilenplatzhalter 3"/>
          <p:cNvSpPr txBox="1">
            <a:spLocks/>
          </p:cNvSpPr>
          <p:nvPr userDrawn="1"/>
        </p:nvSpPr>
        <p:spPr>
          <a:xfrm>
            <a:off x="252413" y="6489700"/>
            <a:ext cx="7200900" cy="231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D8B889-F56B-42A7-928D-1BBAEA829EC1}" type="datetime1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20.11.2015</a:t>
            </a:fld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  | Technische Universität Darmstadt | Software Technology Group |  </a:t>
            </a:r>
            <a:fld id="{8E9B2640-8CD7-45FF-9440-54608BC46479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1620000"/>
            <a:ext cx="6823569" cy="4479943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421455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642145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58775" y="1592263"/>
            <a:ext cx="4135438" cy="4551381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6314" y="1592263"/>
            <a:ext cx="4105274" cy="4551381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57620" y="1620000"/>
            <a:ext cx="5000660" cy="45061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8776" y="1620000"/>
            <a:ext cx="3106738" cy="45061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58775" y="488950"/>
            <a:ext cx="6840000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928801"/>
            <a:ext cx="5486400" cy="27987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04664"/>
            <a:ext cx="853281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000" y="1620000"/>
            <a:ext cx="664089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9C1C26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 userDrawn="1"/>
        </p:nvSpPr>
        <p:spPr bwMode="auto">
          <a:xfrm>
            <a:off x="252413" y="6597352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+mn-lt"/>
              <a:cs typeface="Tahoma" pitchFamily="34" charset="0"/>
            </a:endParaRPr>
          </a:p>
        </p:txBody>
      </p:sp>
      <p:sp>
        <p:nvSpPr>
          <p:cNvPr id="13" name="Fußzeilenplatzhalter 3"/>
          <p:cNvSpPr txBox="1">
            <a:spLocks/>
          </p:cNvSpPr>
          <p:nvPr userDrawn="1"/>
        </p:nvSpPr>
        <p:spPr>
          <a:xfrm>
            <a:off x="1690688" y="6597352"/>
            <a:ext cx="7200900" cy="231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E9B2640-8CD7-45FF-9440-54608BC46479}" type="slidenum">
              <a:rPr kumimoji="0" lang="de-DE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ahoma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179388" indent="-179388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None/>
        <a:defRPr sz="200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9388" indent="-177800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Tahoma" pitchFamily="34" charset="0"/>
        </a:defRPr>
      </a:lvl2pPr>
      <a:lvl3pPr marL="538163" indent="-187325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Tahoma" pitchFamily="34" charset="0"/>
        </a:defRPr>
      </a:lvl3pPr>
      <a:lvl4pPr marL="717550" indent="-173038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Tahoma" pitchFamily="34" charset="0"/>
        </a:defRPr>
      </a:lvl4pPr>
      <a:lvl5pPr marL="908050" indent="-188913" algn="l" rtl="0" eaLnBrk="1" fontAlgn="base" hangingPunct="1">
        <a:lnSpc>
          <a:spcPct val="130000"/>
        </a:lnSpc>
        <a:spcBef>
          <a:spcPts val="200"/>
        </a:spcBef>
        <a:spcAft>
          <a:spcPts val="23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Tahoma" pitchFamily="34" charset="0"/>
        </a:defRPr>
      </a:lvl5pPr>
      <a:lvl6pPr marL="13652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 12" descr="Graph-Matching.jpg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1000"/>
                    </a14:imgEffect>
                    <a14:imgEffect>
                      <a14:brightnessContrast bright="30000" contras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" t="11" r="-161" b="13791"/>
          <a:stretch/>
        </p:blipFill>
        <p:spPr>
          <a:xfrm>
            <a:off x="3129384" y="2565400"/>
            <a:ext cx="5778743" cy="3745951"/>
          </a:xfrm>
          <a:prstGeom prst="rect">
            <a:avLst/>
          </a:prstGeom>
        </p:spPr>
      </p:pic>
      <p:sp>
        <p:nvSpPr>
          <p:cNvPr id="14" name="Rechteck 13"/>
          <p:cNvSpPr/>
          <p:nvPr/>
        </p:nvSpPr>
        <p:spPr>
          <a:xfrm>
            <a:off x="3059832" y="2565400"/>
            <a:ext cx="2306712" cy="3788544"/>
          </a:xfrm>
          <a:prstGeom prst="rect">
            <a:avLst/>
          </a:prstGeom>
          <a:gradFill>
            <a:gsLst>
              <a:gs pos="17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>
          <a:xfrm>
            <a:off x="358775" y="1772816"/>
            <a:ext cx="6642117" cy="720080"/>
          </a:xfrm>
        </p:spPr>
        <p:txBody>
          <a:bodyPr/>
          <a:lstStyle/>
          <a:p>
            <a:r>
              <a:rPr lang="de-DE" sz="1600" dirty="0" smtClean="0"/>
              <a:t>Johannes Lerch, Ben Hermann, Eric Bodden, </a:t>
            </a:r>
            <a:r>
              <a:rPr lang="de-DE" sz="1600" dirty="0" err="1" smtClean="0"/>
              <a:t>and</a:t>
            </a:r>
            <a:r>
              <a:rPr lang="de-DE" sz="1600" dirty="0" smtClean="0"/>
              <a:t> Mira </a:t>
            </a:r>
            <a:r>
              <a:rPr lang="de-DE" sz="1600" dirty="0" err="1" smtClean="0"/>
              <a:t>Mezini</a:t>
            </a:r>
            <a:endParaRPr lang="de-DE" sz="1600" dirty="0" smtClean="0"/>
          </a:p>
          <a:p>
            <a:r>
              <a:rPr lang="de-DE" sz="1400" dirty="0" smtClean="0"/>
              <a:t>{</a:t>
            </a:r>
            <a:r>
              <a:rPr lang="de-DE" sz="1400" dirty="0" err="1" smtClean="0"/>
              <a:t>lastname</a:t>
            </a:r>
            <a:r>
              <a:rPr lang="de-DE" sz="1400" dirty="0" smtClean="0"/>
              <a:t>}@</a:t>
            </a:r>
            <a:r>
              <a:rPr lang="de-DE" sz="1400" dirty="0" err="1" smtClean="0"/>
              <a:t>cs.tu-darmstadt.de</a:t>
            </a:r>
            <a:endParaRPr lang="de-DE" sz="1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58775" y="646584"/>
            <a:ext cx="6642117" cy="838200"/>
          </a:xfrm>
        </p:spPr>
        <p:txBody>
          <a:bodyPr/>
          <a:lstStyle/>
          <a:p>
            <a:r>
              <a:rPr lang="de-DE" dirty="0" err="1"/>
              <a:t>FlowTwist</a:t>
            </a:r>
            <a:r>
              <a:rPr lang="de-DE" dirty="0"/>
              <a:t>: </a:t>
            </a:r>
            <a:r>
              <a:rPr lang="de-DE" dirty="0" err="1"/>
              <a:t>Efficient</a:t>
            </a:r>
            <a:r>
              <a:rPr lang="de-DE" dirty="0"/>
              <a:t> </a:t>
            </a:r>
            <a:r>
              <a:rPr lang="de-DE" dirty="0" err="1"/>
              <a:t>Context</a:t>
            </a:r>
            <a:r>
              <a:rPr lang="de-DE" dirty="0"/>
              <a:t>-Sensitive </a:t>
            </a:r>
            <a:r>
              <a:rPr lang="de-DE" dirty="0" smtClean="0"/>
              <a:t>Inside</a:t>
            </a:r>
            <a:r>
              <a:rPr lang="de-DE" dirty="0"/>
              <a:t>-Out </a:t>
            </a:r>
            <a:r>
              <a:rPr lang="de-DE" dirty="0" err="1"/>
              <a:t>Taint</a:t>
            </a:r>
            <a:r>
              <a:rPr lang="de-DE" dirty="0"/>
              <a:t> Analysis </a:t>
            </a:r>
            <a:r>
              <a:rPr lang="de-DE" dirty="0" err="1"/>
              <a:t>for</a:t>
            </a:r>
            <a:r>
              <a:rPr lang="de-DE" dirty="0"/>
              <a:t> Large Codebases </a:t>
            </a:r>
          </a:p>
        </p:txBody>
      </p:sp>
      <p:pic>
        <p:nvPicPr>
          <p:cNvPr id="4" name="Bild 3" descr="FlowTwist_Logo_rgb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75" y="2852936"/>
            <a:ext cx="2413025" cy="483541"/>
          </a:xfrm>
          <a:prstGeom prst="rect">
            <a:avLst/>
          </a:prstGeom>
        </p:spPr>
      </p:pic>
      <p:pic>
        <p:nvPicPr>
          <p:cNvPr id="8" name="Bild 7" descr="XkV13nR5_400x400.pn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02" b="27847"/>
          <a:stretch/>
        </p:blipFill>
        <p:spPr>
          <a:xfrm>
            <a:off x="358775" y="5653111"/>
            <a:ext cx="1412776" cy="584201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890155" y="5119295"/>
            <a:ext cx="1881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@</a:t>
            </a:r>
            <a:r>
              <a:rPr lang="de-DE" dirty="0" err="1"/>
              <a:t>stg_darmstadt</a:t>
            </a:r>
            <a:r>
              <a:rPr lang="de-DE" dirty="0"/>
              <a:t> </a:t>
            </a:r>
          </a:p>
        </p:txBody>
      </p:sp>
      <p:pic>
        <p:nvPicPr>
          <p:cNvPr id="10" name="Bild 9" descr="Twitter_logo_blue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98" y="5117473"/>
            <a:ext cx="468809" cy="381140"/>
          </a:xfrm>
          <a:prstGeom prst="rect">
            <a:avLst/>
          </a:prstGeom>
        </p:spPr>
      </p:pic>
      <p:sp>
        <p:nvSpPr>
          <p:cNvPr id="12" name="Rechteck 11"/>
          <p:cNvSpPr/>
          <p:nvPr/>
        </p:nvSpPr>
        <p:spPr>
          <a:xfrm>
            <a:off x="358775" y="3337247"/>
            <a:ext cx="36086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/>
              <a:t>https://</a:t>
            </a:r>
            <a:r>
              <a:rPr lang="de-DE" sz="1400" dirty="0" err="1"/>
              <a:t>github.com</a:t>
            </a:r>
            <a:r>
              <a:rPr lang="de-DE" sz="1400" dirty="0"/>
              <a:t>/</a:t>
            </a:r>
            <a:r>
              <a:rPr lang="de-DE" sz="1400" dirty="0" err="1"/>
              <a:t>johanneslerch</a:t>
            </a:r>
            <a:r>
              <a:rPr lang="de-DE" sz="1400" dirty="0"/>
              <a:t>/</a:t>
            </a:r>
            <a:r>
              <a:rPr lang="de-DE" sz="1400" dirty="0" err="1"/>
              <a:t>FlowTwist</a:t>
            </a:r>
            <a:endParaRPr lang="de-DE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Pure Forward </a:t>
            </a:r>
            <a:r>
              <a:rPr lang="de-DE" dirty="0" err="1" smtClean="0"/>
              <a:t>Context</a:t>
            </a:r>
            <a:r>
              <a:rPr lang="de-DE" dirty="0" smtClean="0"/>
              <a:t>-Sensitive Approach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456029" y="1772816"/>
            <a:ext cx="2124083" cy="3960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Caller Sensitive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456029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456029" y="2817892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456029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V="1">
            <a:off x="4518071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4518071" y="3213936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V="1">
            <a:off x="4518071" y="2168860"/>
            <a:ext cx="0" cy="649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877392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77392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35" name="Gerade Verbindung mit Pfeil 34"/>
          <p:cNvCxnSpPr>
            <a:stCxn id="27" idx="0"/>
            <a:endCxn id="30" idx="2"/>
          </p:cNvCxnSpPr>
          <p:nvPr/>
        </p:nvCxnSpPr>
        <p:spPr>
          <a:xfrm flipV="1">
            <a:off x="1939434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V="1">
            <a:off x="2339752" y="3213936"/>
            <a:ext cx="1296145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Freihandform 49"/>
          <p:cNvSpPr/>
          <p:nvPr/>
        </p:nvSpPr>
        <p:spPr>
          <a:xfrm>
            <a:off x="4903416" y="2197720"/>
            <a:ext cx="627110" cy="2734733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  <a:gd name="connsiteX0" fmla="*/ 381000 w 449310"/>
              <a:gd name="connsiteY0" fmla="*/ 2667000 h 2667000"/>
              <a:gd name="connsiteX1" fmla="*/ 448733 w 449310"/>
              <a:gd name="connsiteY1" fmla="*/ 1778000 h 2667000"/>
              <a:gd name="connsiteX2" fmla="*/ 347133 w 449310"/>
              <a:gd name="connsiteY2" fmla="*/ 762000 h 2667000"/>
              <a:gd name="connsiteX3" fmla="*/ 0 w 449310"/>
              <a:gd name="connsiteY3" fmla="*/ 0 h 2667000"/>
              <a:gd name="connsiteX0" fmla="*/ 558800 w 627110"/>
              <a:gd name="connsiteY0" fmla="*/ 2734733 h 2734733"/>
              <a:gd name="connsiteX1" fmla="*/ 626533 w 627110"/>
              <a:gd name="connsiteY1" fmla="*/ 1845733 h 2734733"/>
              <a:gd name="connsiteX2" fmla="*/ 524933 w 627110"/>
              <a:gd name="connsiteY2" fmla="*/ 829733 h 2734733"/>
              <a:gd name="connsiteX3" fmla="*/ 0 w 627110"/>
              <a:gd name="connsiteY3" fmla="*/ 0 h 273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110" h="2734733">
                <a:moveTo>
                  <a:pt x="558800" y="2734733"/>
                </a:moveTo>
                <a:cubicBezTo>
                  <a:pt x="595488" y="2448983"/>
                  <a:pt x="632177" y="2163233"/>
                  <a:pt x="626533" y="1845733"/>
                </a:cubicBezTo>
                <a:cubicBezTo>
                  <a:pt x="620889" y="1528233"/>
                  <a:pt x="540455" y="1135944"/>
                  <a:pt x="524933" y="829733"/>
                </a:cubicBezTo>
                <a:cubicBezTo>
                  <a:pt x="509411" y="523522"/>
                  <a:pt x="0" y="0"/>
                  <a:pt x="0" y="0"/>
                </a:cubicBezTo>
              </a:path>
            </a:pathLst>
          </a:custGeom>
          <a:ln>
            <a:solidFill>
              <a:srgbClr val="005BB4"/>
            </a:solidFill>
            <a:headEnd type="non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Freihandform 51"/>
          <p:cNvSpPr/>
          <p:nvPr/>
        </p:nvSpPr>
        <p:spPr>
          <a:xfrm flipH="1" flipV="1">
            <a:off x="3554971" y="2197720"/>
            <a:ext cx="1359764" cy="2847301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  <a:gd name="connsiteX0" fmla="*/ 33997 w 1371730"/>
              <a:gd name="connsiteY0" fmla="*/ 2777067 h 2777067"/>
              <a:gd name="connsiteX1" fmla="*/ 101730 w 1371730"/>
              <a:gd name="connsiteY1" fmla="*/ 1888067 h 2777067"/>
              <a:gd name="connsiteX2" fmla="*/ 130 w 1371730"/>
              <a:gd name="connsiteY2" fmla="*/ 872067 h 2777067"/>
              <a:gd name="connsiteX3" fmla="*/ 1371730 w 1371730"/>
              <a:gd name="connsiteY3" fmla="*/ 0 h 2777067"/>
              <a:gd name="connsiteX0" fmla="*/ 27864 w 1365597"/>
              <a:gd name="connsiteY0" fmla="*/ 2777067 h 2777067"/>
              <a:gd name="connsiteX1" fmla="*/ 95597 w 1365597"/>
              <a:gd name="connsiteY1" fmla="*/ 1888067 h 2777067"/>
              <a:gd name="connsiteX2" fmla="*/ 1170864 w 1365597"/>
              <a:gd name="connsiteY2" fmla="*/ 965200 h 2777067"/>
              <a:gd name="connsiteX3" fmla="*/ 1365597 w 1365597"/>
              <a:gd name="connsiteY3" fmla="*/ 0 h 2777067"/>
              <a:gd name="connsiteX0" fmla="*/ 27864 w 1365597"/>
              <a:gd name="connsiteY0" fmla="*/ 2777067 h 2777067"/>
              <a:gd name="connsiteX1" fmla="*/ 95597 w 1365597"/>
              <a:gd name="connsiteY1" fmla="*/ 1888067 h 2777067"/>
              <a:gd name="connsiteX2" fmla="*/ 1170864 w 1365597"/>
              <a:gd name="connsiteY2" fmla="*/ 965200 h 2777067"/>
              <a:gd name="connsiteX3" fmla="*/ 1365597 w 1365597"/>
              <a:gd name="connsiteY3" fmla="*/ 0 h 2777067"/>
              <a:gd name="connsiteX0" fmla="*/ 127310 w 2630951"/>
              <a:gd name="connsiteY0" fmla="*/ 2777067 h 2777067"/>
              <a:gd name="connsiteX1" fmla="*/ 195043 w 2630951"/>
              <a:gd name="connsiteY1" fmla="*/ 1888067 h 2777067"/>
              <a:gd name="connsiteX2" fmla="*/ 2624976 w 2630951"/>
              <a:gd name="connsiteY2" fmla="*/ 948267 h 2777067"/>
              <a:gd name="connsiteX3" fmla="*/ 1465043 w 2630951"/>
              <a:gd name="connsiteY3" fmla="*/ 0 h 2777067"/>
              <a:gd name="connsiteX0" fmla="*/ 127310 w 2654884"/>
              <a:gd name="connsiteY0" fmla="*/ 2827867 h 2827867"/>
              <a:gd name="connsiteX1" fmla="*/ 195043 w 2654884"/>
              <a:gd name="connsiteY1" fmla="*/ 1938867 h 2827867"/>
              <a:gd name="connsiteX2" fmla="*/ 2624976 w 2654884"/>
              <a:gd name="connsiteY2" fmla="*/ 999067 h 2827867"/>
              <a:gd name="connsiteX3" fmla="*/ 2531843 w 2654884"/>
              <a:gd name="connsiteY3" fmla="*/ 0 h 2827867"/>
              <a:gd name="connsiteX0" fmla="*/ 127310 w 2654884"/>
              <a:gd name="connsiteY0" fmla="*/ 2827867 h 2827867"/>
              <a:gd name="connsiteX1" fmla="*/ 195043 w 2654884"/>
              <a:gd name="connsiteY1" fmla="*/ 1938867 h 2827867"/>
              <a:gd name="connsiteX2" fmla="*/ 2624976 w 2654884"/>
              <a:gd name="connsiteY2" fmla="*/ 999067 h 2827867"/>
              <a:gd name="connsiteX3" fmla="*/ 2531843 w 2654884"/>
              <a:gd name="connsiteY3" fmla="*/ 0 h 2827867"/>
              <a:gd name="connsiteX0" fmla="*/ 127935 w 2663058"/>
              <a:gd name="connsiteY0" fmla="*/ 2827867 h 2827867"/>
              <a:gd name="connsiteX1" fmla="*/ 195668 w 2663058"/>
              <a:gd name="connsiteY1" fmla="*/ 1938867 h 2827867"/>
              <a:gd name="connsiteX2" fmla="*/ 2634068 w 2663058"/>
              <a:gd name="connsiteY2" fmla="*/ 999067 h 2827867"/>
              <a:gd name="connsiteX3" fmla="*/ 2532468 w 2663058"/>
              <a:gd name="connsiteY3" fmla="*/ 0 h 2827867"/>
              <a:gd name="connsiteX0" fmla="*/ 127935 w 2668285"/>
              <a:gd name="connsiteY0" fmla="*/ 2827867 h 2827867"/>
              <a:gd name="connsiteX1" fmla="*/ 195668 w 2668285"/>
              <a:gd name="connsiteY1" fmla="*/ 1938867 h 2827867"/>
              <a:gd name="connsiteX2" fmla="*/ 2634068 w 2668285"/>
              <a:gd name="connsiteY2" fmla="*/ 999067 h 2827867"/>
              <a:gd name="connsiteX3" fmla="*/ 2532468 w 2668285"/>
              <a:gd name="connsiteY3" fmla="*/ 0 h 2827867"/>
              <a:gd name="connsiteX0" fmla="*/ 127935 w 2669925"/>
              <a:gd name="connsiteY0" fmla="*/ 2827867 h 2827867"/>
              <a:gd name="connsiteX1" fmla="*/ 195668 w 2669925"/>
              <a:gd name="connsiteY1" fmla="*/ 1938867 h 2827867"/>
              <a:gd name="connsiteX2" fmla="*/ 2634068 w 2669925"/>
              <a:gd name="connsiteY2" fmla="*/ 999067 h 2827867"/>
              <a:gd name="connsiteX3" fmla="*/ 2532468 w 2669925"/>
              <a:gd name="connsiteY3" fmla="*/ 0 h 2827867"/>
              <a:gd name="connsiteX0" fmla="*/ 0 w 4074456"/>
              <a:gd name="connsiteY0" fmla="*/ 2717800 h 2717800"/>
              <a:gd name="connsiteX1" fmla="*/ 1600199 w 4074456"/>
              <a:gd name="connsiteY1" fmla="*/ 1938867 h 2717800"/>
              <a:gd name="connsiteX2" fmla="*/ 4038599 w 4074456"/>
              <a:gd name="connsiteY2" fmla="*/ 999067 h 2717800"/>
              <a:gd name="connsiteX3" fmla="*/ 3936999 w 4074456"/>
              <a:gd name="connsiteY3" fmla="*/ 0 h 2717800"/>
              <a:gd name="connsiteX0" fmla="*/ 0 w 4074456"/>
              <a:gd name="connsiteY0" fmla="*/ 2717800 h 2741309"/>
              <a:gd name="connsiteX1" fmla="*/ 1600199 w 4074456"/>
              <a:gd name="connsiteY1" fmla="*/ 1938867 h 2741309"/>
              <a:gd name="connsiteX2" fmla="*/ 4038599 w 4074456"/>
              <a:gd name="connsiteY2" fmla="*/ 999067 h 2741309"/>
              <a:gd name="connsiteX3" fmla="*/ 3936999 w 4074456"/>
              <a:gd name="connsiteY3" fmla="*/ 0 h 2741309"/>
              <a:gd name="connsiteX0" fmla="*/ 0 w 4200503"/>
              <a:gd name="connsiteY0" fmla="*/ 2717800 h 2745540"/>
              <a:gd name="connsiteX1" fmla="*/ 1439333 w 4200503"/>
              <a:gd name="connsiteY1" fmla="*/ 2057400 h 2745540"/>
              <a:gd name="connsiteX2" fmla="*/ 4038599 w 4200503"/>
              <a:gd name="connsiteY2" fmla="*/ 999067 h 2745540"/>
              <a:gd name="connsiteX3" fmla="*/ 3936999 w 4200503"/>
              <a:gd name="connsiteY3" fmla="*/ 0 h 2745540"/>
              <a:gd name="connsiteX0" fmla="*/ 0 w 3936999"/>
              <a:gd name="connsiteY0" fmla="*/ 2717800 h 2746593"/>
              <a:gd name="connsiteX1" fmla="*/ 1439333 w 3936999"/>
              <a:gd name="connsiteY1" fmla="*/ 2057400 h 2746593"/>
              <a:gd name="connsiteX2" fmla="*/ 1481666 w 3936999"/>
              <a:gd name="connsiteY2" fmla="*/ 846667 h 2746593"/>
              <a:gd name="connsiteX3" fmla="*/ 3936999 w 3936999"/>
              <a:gd name="connsiteY3" fmla="*/ 0 h 2746593"/>
              <a:gd name="connsiteX0" fmla="*/ 0 w 1563520"/>
              <a:gd name="connsiteY0" fmla="*/ 2709334 h 2738127"/>
              <a:gd name="connsiteX1" fmla="*/ 1439333 w 1563520"/>
              <a:gd name="connsiteY1" fmla="*/ 2048934 h 2738127"/>
              <a:gd name="connsiteX2" fmla="*/ 1481666 w 1563520"/>
              <a:gd name="connsiteY2" fmla="*/ 838201 h 2738127"/>
              <a:gd name="connsiteX3" fmla="*/ 1388532 w 1563520"/>
              <a:gd name="connsiteY3" fmla="*/ 0 h 2738127"/>
              <a:gd name="connsiteX0" fmla="*/ 0 w 1551568"/>
              <a:gd name="connsiteY0" fmla="*/ 2709334 h 2740603"/>
              <a:gd name="connsiteX1" fmla="*/ 1422400 w 1551568"/>
              <a:gd name="connsiteY1" fmla="*/ 2099734 h 2740603"/>
              <a:gd name="connsiteX2" fmla="*/ 1481666 w 1551568"/>
              <a:gd name="connsiteY2" fmla="*/ 838201 h 2740603"/>
              <a:gd name="connsiteX3" fmla="*/ 1388532 w 1551568"/>
              <a:gd name="connsiteY3" fmla="*/ 0 h 2740603"/>
              <a:gd name="connsiteX0" fmla="*/ 0 w 1563520"/>
              <a:gd name="connsiteY0" fmla="*/ 2709334 h 2739316"/>
              <a:gd name="connsiteX1" fmla="*/ 1439333 w 1563520"/>
              <a:gd name="connsiteY1" fmla="*/ 2074334 h 2739316"/>
              <a:gd name="connsiteX2" fmla="*/ 1481666 w 1563520"/>
              <a:gd name="connsiteY2" fmla="*/ 838201 h 2739316"/>
              <a:gd name="connsiteX3" fmla="*/ 1388532 w 1563520"/>
              <a:gd name="connsiteY3" fmla="*/ 0 h 2739316"/>
              <a:gd name="connsiteX0" fmla="*/ 0 w 1563520"/>
              <a:gd name="connsiteY0" fmla="*/ 2709334 h 2830303"/>
              <a:gd name="connsiteX1" fmla="*/ 1439333 w 1563520"/>
              <a:gd name="connsiteY1" fmla="*/ 2074334 h 2830303"/>
              <a:gd name="connsiteX2" fmla="*/ 1481666 w 1563520"/>
              <a:gd name="connsiteY2" fmla="*/ 838201 h 2830303"/>
              <a:gd name="connsiteX3" fmla="*/ 1388532 w 1563520"/>
              <a:gd name="connsiteY3" fmla="*/ 0 h 2830303"/>
              <a:gd name="connsiteX0" fmla="*/ 0 w 1390953"/>
              <a:gd name="connsiteY0" fmla="*/ 2794000 h 2907377"/>
              <a:gd name="connsiteX1" fmla="*/ 1278466 w 1390953"/>
              <a:gd name="connsiteY1" fmla="*/ 2074334 h 2907377"/>
              <a:gd name="connsiteX2" fmla="*/ 1320799 w 1390953"/>
              <a:gd name="connsiteY2" fmla="*/ 838201 h 2907377"/>
              <a:gd name="connsiteX3" fmla="*/ 1227665 w 1390953"/>
              <a:gd name="connsiteY3" fmla="*/ 0 h 2907377"/>
              <a:gd name="connsiteX0" fmla="*/ 0 w 1347706"/>
              <a:gd name="connsiteY0" fmla="*/ 2794000 h 2925015"/>
              <a:gd name="connsiteX1" fmla="*/ 1278466 w 1347706"/>
              <a:gd name="connsiteY1" fmla="*/ 2074334 h 2925015"/>
              <a:gd name="connsiteX2" fmla="*/ 1320799 w 1347706"/>
              <a:gd name="connsiteY2" fmla="*/ 838201 h 2925015"/>
              <a:gd name="connsiteX3" fmla="*/ 1227665 w 1347706"/>
              <a:gd name="connsiteY3" fmla="*/ 0 h 2925015"/>
              <a:gd name="connsiteX0" fmla="*/ 0 w 1347706"/>
              <a:gd name="connsiteY0" fmla="*/ 2794000 h 2849547"/>
              <a:gd name="connsiteX1" fmla="*/ 1278466 w 1347706"/>
              <a:gd name="connsiteY1" fmla="*/ 2074334 h 2849547"/>
              <a:gd name="connsiteX2" fmla="*/ 1320799 w 1347706"/>
              <a:gd name="connsiteY2" fmla="*/ 838201 h 2849547"/>
              <a:gd name="connsiteX3" fmla="*/ 1227665 w 1347706"/>
              <a:gd name="connsiteY3" fmla="*/ 0 h 2849547"/>
              <a:gd name="connsiteX0" fmla="*/ 0 w 1378026"/>
              <a:gd name="connsiteY0" fmla="*/ 2794000 h 2837744"/>
              <a:gd name="connsiteX1" fmla="*/ 1278466 w 1378026"/>
              <a:gd name="connsiteY1" fmla="*/ 2074334 h 2837744"/>
              <a:gd name="connsiteX2" fmla="*/ 1286932 w 1378026"/>
              <a:gd name="connsiteY2" fmla="*/ 931334 h 2837744"/>
              <a:gd name="connsiteX3" fmla="*/ 1227665 w 1378026"/>
              <a:gd name="connsiteY3" fmla="*/ 0 h 2837744"/>
              <a:gd name="connsiteX0" fmla="*/ 0 w 1359381"/>
              <a:gd name="connsiteY0" fmla="*/ 2794000 h 2838037"/>
              <a:gd name="connsiteX1" fmla="*/ 1278466 w 1359381"/>
              <a:gd name="connsiteY1" fmla="*/ 2074334 h 2838037"/>
              <a:gd name="connsiteX2" fmla="*/ 1227666 w 1359381"/>
              <a:gd name="connsiteY2" fmla="*/ 897467 h 2838037"/>
              <a:gd name="connsiteX3" fmla="*/ 1227665 w 1359381"/>
              <a:gd name="connsiteY3" fmla="*/ 0 h 2838037"/>
              <a:gd name="connsiteX0" fmla="*/ 0 w 1352184"/>
              <a:gd name="connsiteY0" fmla="*/ 2794000 h 2838037"/>
              <a:gd name="connsiteX1" fmla="*/ 1278466 w 1352184"/>
              <a:gd name="connsiteY1" fmla="*/ 2074334 h 2838037"/>
              <a:gd name="connsiteX2" fmla="*/ 1227666 w 1352184"/>
              <a:gd name="connsiteY2" fmla="*/ 897467 h 2838037"/>
              <a:gd name="connsiteX3" fmla="*/ 1227665 w 1352184"/>
              <a:gd name="connsiteY3" fmla="*/ 0 h 2838037"/>
              <a:gd name="connsiteX0" fmla="*/ 0 w 1359764"/>
              <a:gd name="connsiteY0" fmla="*/ 2794000 h 2847301"/>
              <a:gd name="connsiteX1" fmla="*/ 1278466 w 1359764"/>
              <a:gd name="connsiteY1" fmla="*/ 2074334 h 2847301"/>
              <a:gd name="connsiteX2" fmla="*/ 1227665 w 1359764"/>
              <a:gd name="connsiteY2" fmla="*/ 0 h 284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9764" h="2847301">
                <a:moveTo>
                  <a:pt x="0" y="2794000"/>
                </a:moveTo>
                <a:cubicBezTo>
                  <a:pt x="366889" y="3007784"/>
                  <a:pt x="1073855" y="2540001"/>
                  <a:pt x="1278466" y="2074334"/>
                </a:cubicBezTo>
                <a:cubicBezTo>
                  <a:pt x="1483077" y="1608667"/>
                  <a:pt x="1238249" y="432153"/>
                  <a:pt x="1227665" y="0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Freihandform 52"/>
          <p:cNvSpPr/>
          <p:nvPr/>
        </p:nvSpPr>
        <p:spPr>
          <a:xfrm>
            <a:off x="1041305" y="4259011"/>
            <a:ext cx="1772495" cy="780049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  <a:gd name="connsiteX0" fmla="*/ 381000 w 449310"/>
              <a:gd name="connsiteY0" fmla="*/ 2667000 h 2667000"/>
              <a:gd name="connsiteX1" fmla="*/ 448733 w 449310"/>
              <a:gd name="connsiteY1" fmla="*/ 1778000 h 2667000"/>
              <a:gd name="connsiteX2" fmla="*/ 347133 w 449310"/>
              <a:gd name="connsiteY2" fmla="*/ 762000 h 2667000"/>
              <a:gd name="connsiteX3" fmla="*/ 0 w 449310"/>
              <a:gd name="connsiteY3" fmla="*/ 0 h 2667000"/>
              <a:gd name="connsiteX0" fmla="*/ 558800 w 627110"/>
              <a:gd name="connsiteY0" fmla="*/ 2734733 h 2734733"/>
              <a:gd name="connsiteX1" fmla="*/ 626533 w 627110"/>
              <a:gd name="connsiteY1" fmla="*/ 1845733 h 2734733"/>
              <a:gd name="connsiteX2" fmla="*/ 524933 w 627110"/>
              <a:gd name="connsiteY2" fmla="*/ 829733 h 2734733"/>
              <a:gd name="connsiteX3" fmla="*/ 0 w 627110"/>
              <a:gd name="connsiteY3" fmla="*/ 0 h 2734733"/>
              <a:gd name="connsiteX0" fmla="*/ 1693333 w 1761643"/>
              <a:gd name="connsiteY0" fmla="*/ 1933503 h 1984304"/>
              <a:gd name="connsiteX1" fmla="*/ 1761066 w 1761643"/>
              <a:gd name="connsiteY1" fmla="*/ 1044503 h 1984304"/>
              <a:gd name="connsiteX2" fmla="*/ 1659466 w 1761643"/>
              <a:gd name="connsiteY2" fmla="*/ 28503 h 1984304"/>
              <a:gd name="connsiteX3" fmla="*/ 0 w 1761643"/>
              <a:gd name="connsiteY3" fmla="*/ 1984304 h 1984304"/>
              <a:gd name="connsiteX0" fmla="*/ 1693333 w 1814541"/>
              <a:gd name="connsiteY0" fmla="*/ 1983728 h 2034529"/>
              <a:gd name="connsiteX1" fmla="*/ 1761066 w 1814541"/>
              <a:gd name="connsiteY1" fmla="*/ 1094728 h 2034529"/>
              <a:gd name="connsiteX2" fmla="*/ 863600 w 1814541"/>
              <a:gd name="connsiteY2" fmla="*/ 27928 h 2034529"/>
              <a:gd name="connsiteX3" fmla="*/ 0 w 1814541"/>
              <a:gd name="connsiteY3" fmla="*/ 2034529 h 2034529"/>
              <a:gd name="connsiteX0" fmla="*/ 1693333 w 1814541"/>
              <a:gd name="connsiteY0" fmla="*/ 1956343 h 2007144"/>
              <a:gd name="connsiteX1" fmla="*/ 1761066 w 1814541"/>
              <a:gd name="connsiteY1" fmla="*/ 1067343 h 2007144"/>
              <a:gd name="connsiteX2" fmla="*/ 863600 w 1814541"/>
              <a:gd name="connsiteY2" fmla="*/ 543 h 2007144"/>
              <a:gd name="connsiteX3" fmla="*/ 0 w 1814541"/>
              <a:gd name="connsiteY3" fmla="*/ 2007144 h 2007144"/>
              <a:gd name="connsiteX0" fmla="*/ 1693333 w 1814541"/>
              <a:gd name="connsiteY0" fmla="*/ 1960594 h 2011395"/>
              <a:gd name="connsiteX1" fmla="*/ 1761066 w 1814541"/>
              <a:gd name="connsiteY1" fmla="*/ 1071594 h 2011395"/>
              <a:gd name="connsiteX2" fmla="*/ 863600 w 1814541"/>
              <a:gd name="connsiteY2" fmla="*/ 4794 h 2011395"/>
              <a:gd name="connsiteX3" fmla="*/ 0 w 1814541"/>
              <a:gd name="connsiteY3" fmla="*/ 2011395 h 2011395"/>
              <a:gd name="connsiteX0" fmla="*/ 1693333 w 1812082"/>
              <a:gd name="connsiteY0" fmla="*/ 1834256 h 1885057"/>
              <a:gd name="connsiteX1" fmla="*/ 1761066 w 1812082"/>
              <a:gd name="connsiteY1" fmla="*/ 945256 h 1885057"/>
              <a:gd name="connsiteX2" fmla="*/ 897467 w 1812082"/>
              <a:gd name="connsiteY2" fmla="*/ 5456 h 1885057"/>
              <a:gd name="connsiteX3" fmla="*/ 0 w 1812082"/>
              <a:gd name="connsiteY3" fmla="*/ 1885057 h 1885057"/>
              <a:gd name="connsiteX0" fmla="*/ 1693333 w 1783047"/>
              <a:gd name="connsiteY0" fmla="*/ 1834443 h 1885244"/>
              <a:gd name="connsiteX1" fmla="*/ 1761066 w 1783047"/>
              <a:gd name="connsiteY1" fmla="*/ 945443 h 1885244"/>
              <a:gd name="connsiteX2" fmla="*/ 897467 w 1783047"/>
              <a:gd name="connsiteY2" fmla="*/ 5643 h 1885244"/>
              <a:gd name="connsiteX3" fmla="*/ 0 w 1783047"/>
              <a:gd name="connsiteY3" fmla="*/ 1885244 h 1885244"/>
              <a:gd name="connsiteX0" fmla="*/ 1752600 w 1830745"/>
              <a:gd name="connsiteY0" fmla="*/ 1791874 h 1885008"/>
              <a:gd name="connsiteX1" fmla="*/ 1761066 w 1830745"/>
              <a:gd name="connsiteY1" fmla="*/ 945207 h 1885008"/>
              <a:gd name="connsiteX2" fmla="*/ 897467 w 1830745"/>
              <a:gd name="connsiteY2" fmla="*/ 5407 h 1885008"/>
              <a:gd name="connsiteX3" fmla="*/ 0 w 1830745"/>
              <a:gd name="connsiteY3" fmla="*/ 1885008 h 1885008"/>
              <a:gd name="connsiteX0" fmla="*/ 1752600 w 1752600"/>
              <a:gd name="connsiteY0" fmla="*/ 1786593 h 1879727"/>
              <a:gd name="connsiteX1" fmla="*/ 897467 w 1752600"/>
              <a:gd name="connsiteY1" fmla="*/ 126 h 1879727"/>
              <a:gd name="connsiteX2" fmla="*/ 0 w 1752600"/>
              <a:gd name="connsiteY2" fmla="*/ 1879727 h 1879727"/>
              <a:gd name="connsiteX0" fmla="*/ 1752600 w 1752600"/>
              <a:gd name="connsiteY0" fmla="*/ 1786593 h 1879727"/>
              <a:gd name="connsiteX1" fmla="*/ 897467 w 1752600"/>
              <a:gd name="connsiteY1" fmla="*/ 126 h 1879727"/>
              <a:gd name="connsiteX2" fmla="*/ 0 w 1752600"/>
              <a:gd name="connsiteY2" fmla="*/ 1879727 h 1879727"/>
              <a:gd name="connsiteX0" fmla="*/ 1752600 w 1752600"/>
              <a:gd name="connsiteY0" fmla="*/ 1786494 h 1879628"/>
              <a:gd name="connsiteX1" fmla="*/ 897467 w 1752600"/>
              <a:gd name="connsiteY1" fmla="*/ 27 h 1879628"/>
              <a:gd name="connsiteX2" fmla="*/ 0 w 1752600"/>
              <a:gd name="connsiteY2" fmla="*/ 1879628 h 1879628"/>
              <a:gd name="connsiteX0" fmla="*/ 1772495 w 1772495"/>
              <a:gd name="connsiteY0" fmla="*/ 1786601 h 1879735"/>
              <a:gd name="connsiteX1" fmla="*/ 917362 w 1772495"/>
              <a:gd name="connsiteY1" fmla="*/ 134 h 1879735"/>
              <a:gd name="connsiteX2" fmla="*/ 19895 w 1772495"/>
              <a:gd name="connsiteY2" fmla="*/ 1879735 h 1879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2495" h="1879735">
                <a:moveTo>
                  <a:pt x="1772495" y="1786601"/>
                </a:moveTo>
                <a:cubicBezTo>
                  <a:pt x="1594342" y="1414421"/>
                  <a:pt x="1869752" y="-15955"/>
                  <a:pt x="917362" y="134"/>
                </a:cubicBezTo>
                <a:cubicBezTo>
                  <a:pt x="-213342" y="19235"/>
                  <a:pt x="19895" y="1879735"/>
                  <a:pt x="19895" y="1879735"/>
                </a:cubicBezTo>
              </a:path>
            </a:pathLst>
          </a:custGeom>
          <a:ln>
            <a:solidFill>
              <a:srgbClr val="005BB4"/>
            </a:solidFill>
            <a:headEnd type="non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Abgerundetes Rechteck 30"/>
          <p:cNvSpPr/>
          <p:nvPr/>
        </p:nvSpPr>
        <p:spPr>
          <a:xfrm>
            <a:off x="5580112" y="4797152"/>
            <a:ext cx="1080120" cy="396044"/>
          </a:xfrm>
          <a:prstGeom prst="roundRect">
            <a:avLst/>
          </a:prstGeom>
          <a:gradFill>
            <a:gsLst>
              <a:gs pos="0">
                <a:srgbClr val="005BB4"/>
              </a:gs>
              <a:gs pos="80000">
                <a:srgbClr val="A7DFFF"/>
              </a:gs>
              <a:gs pos="100000">
                <a:srgbClr val="BCDCFF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32" name="Abgerundetes Rechteck 31"/>
          <p:cNvSpPr/>
          <p:nvPr/>
        </p:nvSpPr>
        <p:spPr>
          <a:xfrm>
            <a:off x="5580112" y="5193196"/>
            <a:ext cx="1080120" cy="396044"/>
          </a:xfrm>
          <a:prstGeom prst="roundRect">
            <a:avLst/>
          </a:prstGeom>
          <a:gradFill>
            <a:gsLst>
              <a:gs pos="0">
                <a:srgbClr val="005BB4"/>
              </a:gs>
              <a:gs pos="80000">
                <a:srgbClr val="A7DFFF"/>
              </a:gs>
              <a:gs pos="100000">
                <a:srgbClr val="BCDCFF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Sink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869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2" grpId="0" animBg="1"/>
      <p:bldP spid="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–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>
                <a:latin typeface="Consolas"/>
                <a:cs typeface="Consolas"/>
              </a:rPr>
              <a:t>Class.forName</a:t>
            </a:r>
            <a:endParaRPr lang="de-DE" dirty="0">
              <a:latin typeface="Consolas"/>
              <a:cs typeface="Consolas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622977101"/>
              </p:ext>
            </p:extLst>
          </p:nvPr>
        </p:nvGraphicFramePr>
        <p:xfrm>
          <a:off x="251520" y="1124744"/>
          <a:ext cx="85689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078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 – </a:t>
            </a:r>
            <a:r>
              <a:rPr lang="de-DE" dirty="0" smtClean="0"/>
              <a:t>all </a:t>
            </a:r>
            <a:r>
              <a:rPr lang="de-DE" dirty="0" err="1" smtClean="0"/>
              <a:t>Caller</a:t>
            </a:r>
            <a:r>
              <a:rPr lang="de-DE" dirty="0" smtClean="0"/>
              <a:t> </a:t>
            </a:r>
            <a:r>
              <a:rPr lang="de-DE" dirty="0"/>
              <a:t>Sensitive </a:t>
            </a:r>
            <a:r>
              <a:rPr lang="de-DE" dirty="0" err="1"/>
              <a:t>Methods</a:t>
            </a:r>
            <a:endParaRPr lang="de-DE" dirty="0"/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3938375059"/>
              </p:ext>
            </p:extLst>
          </p:nvPr>
        </p:nvGraphicFramePr>
        <p:xfrm>
          <a:off x="251520" y="1124744"/>
          <a:ext cx="85689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Abgerundetes Rechteck 5"/>
          <p:cNvSpPr/>
          <p:nvPr/>
        </p:nvSpPr>
        <p:spPr>
          <a:xfrm rot="21385020">
            <a:off x="2837365" y="2957493"/>
            <a:ext cx="3362129" cy="51220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 smtClean="0"/>
              <a:t>Did</a:t>
            </a:r>
            <a:r>
              <a:rPr lang="de-DE" sz="2400" b="1" dirty="0" smtClean="0"/>
              <a:t> not </a:t>
            </a:r>
            <a:r>
              <a:rPr lang="de-DE" sz="2400" b="1" dirty="0" err="1" smtClean="0"/>
              <a:t>Terminate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0452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>
          <a:xfrm>
            <a:off x="755577" y="4797152"/>
            <a:ext cx="7560840" cy="1080120"/>
          </a:xfrm>
          <a:prstGeom prst="rect">
            <a:avLst/>
          </a:prstGeom>
          <a:solidFill>
            <a:srgbClr val="A7DFFF">
              <a:alpha val="20000"/>
            </a:srgbClr>
          </a:solidFill>
          <a:ln>
            <a:solidFill>
              <a:srgbClr val="005BB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Scale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Problem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456029" y="1772816"/>
            <a:ext cx="2124083" cy="3960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Caller Sensitive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456029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456029" y="2817892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456029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V="1">
            <a:off x="4518071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4518071" y="3213936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V="1">
            <a:off x="4518071" y="2168860"/>
            <a:ext cx="0" cy="649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877392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77392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35" name="Gerade Verbindung mit Pfeil 34"/>
          <p:cNvCxnSpPr>
            <a:stCxn id="27" idx="0"/>
            <a:endCxn id="30" idx="2"/>
          </p:cNvCxnSpPr>
          <p:nvPr/>
        </p:nvCxnSpPr>
        <p:spPr>
          <a:xfrm flipV="1">
            <a:off x="1939434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V="1">
            <a:off x="2339752" y="3213936"/>
            <a:ext cx="1296145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hteck 17"/>
          <p:cNvSpPr/>
          <p:nvPr/>
        </p:nvSpPr>
        <p:spPr>
          <a:xfrm>
            <a:off x="6048317" y="4900972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6137012" y="5679250"/>
            <a:ext cx="2035388" cy="396044"/>
          </a:xfrm>
          <a:prstGeom prst="roundRect">
            <a:avLst/>
          </a:prstGeom>
          <a:gradFill>
            <a:gsLst>
              <a:gs pos="0">
                <a:srgbClr val="005BB4"/>
              </a:gs>
              <a:gs pos="80000">
                <a:srgbClr val="A7DFFF"/>
              </a:gs>
              <a:gs pos="100000">
                <a:srgbClr val="BCDCFF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~45,000 </a:t>
            </a:r>
            <a:r>
              <a:rPr lang="de-DE" dirty="0" err="1" smtClean="0"/>
              <a:t>methods</a:t>
            </a:r>
            <a:endParaRPr lang="de-DE" dirty="0"/>
          </a:p>
        </p:txBody>
      </p:sp>
      <p:sp>
        <p:nvSpPr>
          <p:cNvPr id="26" name="Freihandform 25"/>
          <p:cNvSpPr/>
          <p:nvPr/>
        </p:nvSpPr>
        <p:spPr>
          <a:xfrm>
            <a:off x="4903416" y="2197720"/>
            <a:ext cx="627110" cy="2734733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  <a:gd name="connsiteX0" fmla="*/ 381000 w 449310"/>
              <a:gd name="connsiteY0" fmla="*/ 2667000 h 2667000"/>
              <a:gd name="connsiteX1" fmla="*/ 448733 w 449310"/>
              <a:gd name="connsiteY1" fmla="*/ 1778000 h 2667000"/>
              <a:gd name="connsiteX2" fmla="*/ 347133 w 449310"/>
              <a:gd name="connsiteY2" fmla="*/ 762000 h 2667000"/>
              <a:gd name="connsiteX3" fmla="*/ 0 w 449310"/>
              <a:gd name="connsiteY3" fmla="*/ 0 h 2667000"/>
              <a:gd name="connsiteX0" fmla="*/ 558800 w 627110"/>
              <a:gd name="connsiteY0" fmla="*/ 2734733 h 2734733"/>
              <a:gd name="connsiteX1" fmla="*/ 626533 w 627110"/>
              <a:gd name="connsiteY1" fmla="*/ 1845733 h 2734733"/>
              <a:gd name="connsiteX2" fmla="*/ 524933 w 627110"/>
              <a:gd name="connsiteY2" fmla="*/ 829733 h 2734733"/>
              <a:gd name="connsiteX3" fmla="*/ 0 w 627110"/>
              <a:gd name="connsiteY3" fmla="*/ 0 h 273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110" h="2734733">
                <a:moveTo>
                  <a:pt x="558800" y="2734733"/>
                </a:moveTo>
                <a:cubicBezTo>
                  <a:pt x="595488" y="2448983"/>
                  <a:pt x="632177" y="2163233"/>
                  <a:pt x="626533" y="1845733"/>
                </a:cubicBezTo>
                <a:cubicBezTo>
                  <a:pt x="620889" y="1528233"/>
                  <a:pt x="540455" y="1135944"/>
                  <a:pt x="524933" y="829733"/>
                </a:cubicBezTo>
                <a:cubicBezTo>
                  <a:pt x="509411" y="523522"/>
                  <a:pt x="0" y="0"/>
                  <a:pt x="0" y="0"/>
                </a:cubicBezTo>
              </a:path>
            </a:pathLst>
          </a:custGeom>
          <a:ln>
            <a:solidFill>
              <a:srgbClr val="005BB4"/>
            </a:solidFill>
            <a:headEnd type="non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Freihandform 27"/>
          <p:cNvSpPr/>
          <p:nvPr/>
        </p:nvSpPr>
        <p:spPr>
          <a:xfrm flipH="1" flipV="1">
            <a:off x="3554971" y="2197720"/>
            <a:ext cx="1359764" cy="2847301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  <a:gd name="connsiteX0" fmla="*/ 33997 w 1371730"/>
              <a:gd name="connsiteY0" fmla="*/ 2777067 h 2777067"/>
              <a:gd name="connsiteX1" fmla="*/ 101730 w 1371730"/>
              <a:gd name="connsiteY1" fmla="*/ 1888067 h 2777067"/>
              <a:gd name="connsiteX2" fmla="*/ 130 w 1371730"/>
              <a:gd name="connsiteY2" fmla="*/ 872067 h 2777067"/>
              <a:gd name="connsiteX3" fmla="*/ 1371730 w 1371730"/>
              <a:gd name="connsiteY3" fmla="*/ 0 h 2777067"/>
              <a:gd name="connsiteX0" fmla="*/ 27864 w 1365597"/>
              <a:gd name="connsiteY0" fmla="*/ 2777067 h 2777067"/>
              <a:gd name="connsiteX1" fmla="*/ 95597 w 1365597"/>
              <a:gd name="connsiteY1" fmla="*/ 1888067 h 2777067"/>
              <a:gd name="connsiteX2" fmla="*/ 1170864 w 1365597"/>
              <a:gd name="connsiteY2" fmla="*/ 965200 h 2777067"/>
              <a:gd name="connsiteX3" fmla="*/ 1365597 w 1365597"/>
              <a:gd name="connsiteY3" fmla="*/ 0 h 2777067"/>
              <a:gd name="connsiteX0" fmla="*/ 27864 w 1365597"/>
              <a:gd name="connsiteY0" fmla="*/ 2777067 h 2777067"/>
              <a:gd name="connsiteX1" fmla="*/ 95597 w 1365597"/>
              <a:gd name="connsiteY1" fmla="*/ 1888067 h 2777067"/>
              <a:gd name="connsiteX2" fmla="*/ 1170864 w 1365597"/>
              <a:gd name="connsiteY2" fmla="*/ 965200 h 2777067"/>
              <a:gd name="connsiteX3" fmla="*/ 1365597 w 1365597"/>
              <a:gd name="connsiteY3" fmla="*/ 0 h 2777067"/>
              <a:gd name="connsiteX0" fmla="*/ 127310 w 2630951"/>
              <a:gd name="connsiteY0" fmla="*/ 2777067 h 2777067"/>
              <a:gd name="connsiteX1" fmla="*/ 195043 w 2630951"/>
              <a:gd name="connsiteY1" fmla="*/ 1888067 h 2777067"/>
              <a:gd name="connsiteX2" fmla="*/ 2624976 w 2630951"/>
              <a:gd name="connsiteY2" fmla="*/ 948267 h 2777067"/>
              <a:gd name="connsiteX3" fmla="*/ 1465043 w 2630951"/>
              <a:gd name="connsiteY3" fmla="*/ 0 h 2777067"/>
              <a:gd name="connsiteX0" fmla="*/ 127310 w 2654884"/>
              <a:gd name="connsiteY0" fmla="*/ 2827867 h 2827867"/>
              <a:gd name="connsiteX1" fmla="*/ 195043 w 2654884"/>
              <a:gd name="connsiteY1" fmla="*/ 1938867 h 2827867"/>
              <a:gd name="connsiteX2" fmla="*/ 2624976 w 2654884"/>
              <a:gd name="connsiteY2" fmla="*/ 999067 h 2827867"/>
              <a:gd name="connsiteX3" fmla="*/ 2531843 w 2654884"/>
              <a:gd name="connsiteY3" fmla="*/ 0 h 2827867"/>
              <a:gd name="connsiteX0" fmla="*/ 127310 w 2654884"/>
              <a:gd name="connsiteY0" fmla="*/ 2827867 h 2827867"/>
              <a:gd name="connsiteX1" fmla="*/ 195043 w 2654884"/>
              <a:gd name="connsiteY1" fmla="*/ 1938867 h 2827867"/>
              <a:gd name="connsiteX2" fmla="*/ 2624976 w 2654884"/>
              <a:gd name="connsiteY2" fmla="*/ 999067 h 2827867"/>
              <a:gd name="connsiteX3" fmla="*/ 2531843 w 2654884"/>
              <a:gd name="connsiteY3" fmla="*/ 0 h 2827867"/>
              <a:gd name="connsiteX0" fmla="*/ 127935 w 2663058"/>
              <a:gd name="connsiteY0" fmla="*/ 2827867 h 2827867"/>
              <a:gd name="connsiteX1" fmla="*/ 195668 w 2663058"/>
              <a:gd name="connsiteY1" fmla="*/ 1938867 h 2827867"/>
              <a:gd name="connsiteX2" fmla="*/ 2634068 w 2663058"/>
              <a:gd name="connsiteY2" fmla="*/ 999067 h 2827867"/>
              <a:gd name="connsiteX3" fmla="*/ 2532468 w 2663058"/>
              <a:gd name="connsiteY3" fmla="*/ 0 h 2827867"/>
              <a:gd name="connsiteX0" fmla="*/ 127935 w 2668285"/>
              <a:gd name="connsiteY0" fmla="*/ 2827867 h 2827867"/>
              <a:gd name="connsiteX1" fmla="*/ 195668 w 2668285"/>
              <a:gd name="connsiteY1" fmla="*/ 1938867 h 2827867"/>
              <a:gd name="connsiteX2" fmla="*/ 2634068 w 2668285"/>
              <a:gd name="connsiteY2" fmla="*/ 999067 h 2827867"/>
              <a:gd name="connsiteX3" fmla="*/ 2532468 w 2668285"/>
              <a:gd name="connsiteY3" fmla="*/ 0 h 2827867"/>
              <a:gd name="connsiteX0" fmla="*/ 127935 w 2669925"/>
              <a:gd name="connsiteY0" fmla="*/ 2827867 h 2827867"/>
              <a:gd name="connsiteX1" fmla="*/ 195668 w 2669925"/>
              <a:gd name="connsiteY1" fmla="*/ 1938867 h 2827867"/>
              <a:gd name="connsiteX2" fmla="*/ 2634068 w 2669925"/>
              <a:gd name="connsiteY2" fmla="*/ 999067 h 2827867"/>
              <a:gd name="connsiteX3" fmla="*/ 2532468 w 2669925"/>
              <a:gd name="connsiteY3" fmla="*/ 0 h 2827867"/>
              <a:gd name="connsiteX0" fmla="*/ 0 w 4074456"/>
              <a:gd name="connsiteY0" fmla="*/ 2717800 h 2717800"/>
              <a:gd name="connsiteX1" fmla="*/ 1600199 w 4074456"/>
              <a:gd name="connsiteY1" fmla="*/ 1938867 h 2717800"/>
              <a:gd name="connsiteX2" fmla="*/ 4038599 w 4074456"/>
              <a:gd name="connsiteY2" fmla="*/ 999067 h 2717800"/>
              <a:gd name="connsiteX3" fmla="*/ 3936999 w 4074456"/>
              <a:gd name="connsiteY3" fmla="*/ 0 h 2717800"/>
              <a:gd name="connsiteX0" fmla="*/ 0 w 4074456"/>
              <a:gd name="connsiteY0" fmla="*/ 2717800 h 2741309"/>
              <a:gd name="connsiteX1" fmla="*/ 1600199 w 4074456"/>
              <a:gd name="connsiteY1" fmla="*/ 1938867 h 2741309"/>
              <a:gd name="connsiteX2" fmla="*/ 4038599 w 4074456"/>
              <a:gd name="connsiteY2" fmla="*/ 999067 h 2741309"/>
              <a:gd name="connsiteX3" fmla="*/ 3936999 w 4074456"/>
              <a:gd name="connsiteY3" fmla="*/ 0 h 2741309"/>
              <a:gd name="connsiteX0" fmla="*/ 0 w 4200503"/>
              <a:gd name="connsiteY0" fmla="*/ 2717800 h 2745540"/>
              <a:gd name="connsiteX1" fmla="*/ 1439333 w 4200503"/>
              <a:gd name="connsiteY1" fmla="*/ 2057400 h 2745540"/>
              <a:gd name="connsiteX2" fmla="*/ 4038599 w 4200503"/>
              <a:gd name="connsiteY2" fmla="*/ 999067 h 2745540"/>
              <a:gd name="connsiteX3" fmla="*/ 3936999 w 4200503"/>
              <a:gd name="connsiteY3" fmla="*/ 0 h 2745540"/>
              <a:gd name="connsiteX0" fmla="*/ 0 w 3936999"/>
              <a:gd name="connsiteY0" fmla="*/ 2717800 h 2746593"/>
              <a:gd name="connsiteX1" fmla="*/ 1439333 w 3936999"/>
              <a:gd name="connsiteY1" fmla="*/ 2057400 h 2746593"/>
              <a:gd name="connsiteX2" fmla="*/ 1481666 w 3936999"/>
              <a:gd name="connsiteY2" fmla="*/ 846667 h 2746593"/>
              <a:gd name="connsiteX3" fmla="*/ 3936999 w 3936999"/>
              <a:gd name="connsiteY3" fmla="*/ 0 h 2746593"/>
              <a:gd name="connsiteX0" fmla="*/ 0 w 1563520"/>
              <a:gd name="connsiteY0" fmla="*/ 2709334 h 2738127"/>
              <a:gd name="connsiteX1" fmla="*/ 1439333 w 1563520"/>
              <a:gd name="connsiteY1" fmla="*/ 2048934 h 2738127"/>
              <a:gd name="connsiteX2" fmla="*/ 1481666 w 1563520"/>
              <a:gd name="connsiteY2" fmla="*/ 838201 h 2738127"/>
              <a:gd name="connsiteX3" fmla="*/ 1388532 w 1563520"/>
              <a:gd name="connsiteY3" fmla="*/ 0 h 2738127"/>
              <a:gd name="connsiteX0" fmla="*/ 0 w 1551568"/>
              <a:gd name="connsiteY0" fmla="*/ 2709334 h 2740603"/>
              <a:gd name="connsiteX1" fmla="*/ 1422400 w 1551568"/>
              <a:gd name="connsiteY1" fmla="*/ 2099734 h 2740603"/>
              <a:gd name="connsiteX2" fmla="*/ 1481666 w 1551568"/>
              <a:gd name="connsiteY2" fmla="*/ 838201 h 2740603"/>
              <a:gd name="connsiteX3" fmla="*/ 1388532 w 1551568"/>
              <a:gd name="connsiteY3" fmla="*/ 0 h 2740603"/>
              <a:gd name="connsiteX0" fmla="*/ 0 w 1563520"/>
              <a:gd name="connsiteY0" fmla="*/ 2709334 h 2739316"/>
              <a:gd name="connsiteX1" fmla="*/ 1439333 w 1563520"/>
              <a:gd name="connsiteY1" fmla="*/ 2074334 h 2739316"/>
              <a:gd name="connsiteX2" fmla="*/ 1481666 w 1563520"/>
              <a:gd name="connsiteY2" fmla="*/ 838201 h 2739316"/>
              <a:gd name="connsiteX3" fmla="*/ 1388532 w 1563520"/>
              <a:gd name="connsiteY3" fmla="*/ 0 h 2739316"/>
              <a:gd name="connsiteX0" fmla="*/ 0 w 1563520"/>
              <a:gd name="connsiteY0" fmla="*/ 2709334 h 2830303"/>
              <a:gd name="connsiteX1" fmla="*/ 1439333 w 1563520"/>
              <a:gd name="connsiteY1" fmla="*/ 2074334 h 2830303"/>
              <a:gd name="connsiteX2" fmla="*/ 1481666 w 1563520"/>
              <a:gd name="connsiteY2" fmla="*/ 838201 h 2830303"/>
              <a:gd name="connsiteX3" fmla="*/ 1388532 w 1563520"/>
              <a:gd name="connsiteY3" fmla="*/ 0 h 2830303"/>
              <a:gd name="connsiteX0" fmla="*/ 0 w 1390953"/>
              <a:gd name="connsiteY0" fmla="*/ 2794000 h 2907377"/>
              <a:gd name="connsiteX1" fmla="*/ 1278466 w 1390953"/>
              <a:gd name="connsiteY1" fmla="*/ 2074334 h 2907377"/>
              <a:gd name="connsiteX2" fmla="*/ 1320799 w 1390953"/>
              <a:gd name="connsiteY2" fmla="*/ 838201 h 2907377"/>
              <a:gd name="connsiteX3" fmla="*/ 1227665 w 1390953"/>
              <a:gd name="connsiteY3" fmla="*/ 0 h 2907377"/>
              <a:gd name="connsiteX0" fmla="*/ 0 w 1347706"/>
              <a:gd name="connsiteY0" fmla="*/ 2794000 h 2925015"/>
              <a:gd name="connsiteX1" fmla="*/ 1278466 w 1347706"/>
              <a:gd name="connsiteY1" fmla="*/ 2074334 h 2925015"/>
              <a:gd name="connsiteX2" fmla="*/ 1320799 w 1347706"/>
              <a:gd name="connsiteY2" fmla="*/ 838201 h 2925015"/>
              <a:gd name="connsiteX3" fmla="*/ 1227665 w 1347706"/>
              <a:gd name="connsiteY3" fmla="*/ 0 h 2925015"/>
              <a:gd name="connsiteX0" fmla="*/ 0 w 1347706"/>
              <a:gd name="connsiteY0" fmla="*/ 2794000 h 2849547"/>
              <a:gd name="connsiteX1" fmla="*/ 1278466 w 1347706"/>
              <a:gd name="connsiteY1" fmla="*/ 2074334 h 2849547"/>
              <a:gd name="connsiteX2" fmla="*/ 1320799 w 1347706"/>
              <a:gd name="connsiteY2" fmla="*/ 838201 h 2849547"/>
              <a:gd name="connsiteX3" fmla="*/ 1227665 w 1347706"/>
              <a:gd name="connsiteY3" fmla="*/ 0 h 2849547"/>
              <a:gd name="connsiteX0" fmla="*/ 0 w 1378026"/>
              <a:gd name="connsiteY0" fmla="*/ 2794000 h 2837744"/>
              <a:gd name="connsiteX1" fmla="*/ 1278466 w 1378026"/>
              <a:gd name="connsiteY1" fmla="*/ 2074334 h 2837744"/>
              <a:gd name="connsiteX2" fmla="*/ 1286932 w 1378026"/>
              <a:gd name="connsiteY2" fmla="*/ 931334 h 2837744"/>
              <a:gd name="connsiteX3" fmla="*/ 1227665 w 1378026"/>
              <a:gd name="connsiteY3" fmla="*/ 0 h 2837744"/>
              <a:gd name="connsiteX0" fmla="*/ 0 w 1359381"/>
              <a:gd name="connsiteY0" fmla="*/ 2794000 h 2838037"/>
              <a:gd name="connsiteX1" fmla="*/ 1278466 w 1359381"/>
              <a:gd name="connsiteY1" fmla="*/ 2074334 h 2838037"/>
              <a:gd name="connsiteX2" fmla="*/ 1227666 w 1359381"/>
              <a:gd name="connsiteY2" fmla="*/ 897467 h 2838037"/>
              <a:gd name="connsiteX3" fmla="*/ 1227665 w 1359381"/>
              <a:gd name="connsiteY3" fmla="*/ 0 h 2838037"/>
              <a:gd name="connsiteX0" fmla="*/ 0 w 1352184"/>
              <a:gd name="connsiteY0" fmla="*/ 2794000 h 2838037"/>
              <a:gd name="connsiteX1" fmla="*/ 1278466 w 1352184"/>
              <a:gd name="connsiteY1" fmla="*/ 2074334 h 2838037"/>
              <a:gd name="connsiteX2" fmla="*/ 1227666 w 1352184"/>
              <a:gd name="connsiteY2" fmla="*/ 897467 h 2838037"/>
              <a:gd name="connsiteX3" fmla="*/ 1227665 w 1352184"/>
              <a:gd name="connsiteY3" fmla="*/ 0 h 2838037"/>
              <a:gd name="connsiteX0" fmla="*/ 0 w 1359764"/>
              <a:gd name="connsiteY0" fmla="*/ 2794000 h 2847301"/>
              <a:gd name="connsiteX1" fmla="*/ 1278466 w 1359764"/>
              <a:gd name="connsiteY1" fmla="*/ 2074334 h 2847301"/>
              <a:gd name="connsiteX2" fmla="*/ 1227665 w 1359764"/>
              <a:gd name="connsiteY2" fmla="*/ 0 h 284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9764" h="2847301">
                <a:moveTo>
                  <a:pt x="0" y="2794000"/>
                </a:moveTo>
                <a:cubicBezTo>
                  <a:pt x="366889" y="3007784"/>
                  <a:pt x="1073855" y="2540001"/>
                  <a:pt x="1278466" y="2074334"/>
                </a:cubicBezTo>
                <a:cubicBezTo>
                  <a:pt x="1483077" y="1608667"/>
                  <a:pt x="1238249" y="432153"/>
                  <a:pt x="1227665" y="0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Freihandform 28"/>
          <p:cNvSpPr/>
          <p:nvPr/>
        </p:nvSpPr>
        <p:spPr>
          <a:xfrm>
            <a:off x="1041305" y="4259011"/>
            <a:ext cx="1772495" cy="780049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  <a:gd name="connsiteX0" fmla="*/ 381000 w 449310"/>
              <a:gd name="connsiteY0" fmla="*/ 2667000 h 2667000"/>
              <a:gd name="connsiteX1" fmla="*/ 448733 w 449310"/>
              <a:gd name="connsiteY1" fmla="*/ 1778000 h 2667000"/>
              <a:gd name="connsiteX2" fmla="*/ 347133 w 449310"/>
              <a:gd name="connsiteY2" fmla="*/ 762000 h 2667000"/>
              <a:gd name="connsiteX3" fmla="*/ 0 w 449310"/>
              <a:gd name="connsiteY3" fmla="*/ 0 h 2667000"/>
              <a:gd name="connsiteX0" fmla="*/ 558800 w 627110"/>
              <a:gd name="connsiteY0" fmla="*/ 2734733 h 2734733"/>
              <a:gd name="connsiteX1" fmla="*/ 626533 w 627110"/>
              <a:gd name="connsiteY1" fmla="*/ 1845733 h 2734733"/>
              <a:gd name="connsiteX2" fmla="*/ 524933 w 627110"/>
              <a:gd name="connsiteY2" fmla="*/ 829733 h 2734733"/>
              <a:gd name="connsiteX3" fmla="*/ 0 w 627110"/>
              <a:gd name="connsiteY3" fmla="*/ 0 h 2734733"/>
              <a:gd name="connsiteX0" fmla="*/ 1693333 w 1761643"/>
              <a:gd name="connsiteY0" fmla="*/ 1933503 h 1984304"/>
              <a:gd name="connsiteX1" fmla="*/ 1761066 w 1761643"/>
              <a:gd name="connsiteY1" fmla="*/ 1044503 h 1984304"/>
              <a:gd name="connsiteX2" fmla="*/ 1659466 w 1761643"/>
              <a:gd name="connsiteY2" fmla="*/ 28503 h 1984304"/>
              <a:gd name="connsiteX3" fmla="*/ 0 w 1761643"/>
              <a:gd name="connsiteY3" fmla="*/ 1984304 h 1984304"/>
              <a:gd name="connsiteX0" fmla="*/ 1693333 w 1814541"/>
              <a:gd name="connsiteY0" fmla="*/ 1983728 h 2034529"/>
              <a:gd name="connsiteX1" fmla="*/ 1761066 w 1814541"/>
              <a:gd name="connsiteY1" fmla="*/ 1094728 h 2034529"/>
              <a:gd name="connsiteX2" fmla="*/ 863600 w 1814541"/>
              <a:gd name="connsiteY2" fmla="*/ 27928 h 2034529"/>
              <a:gd name="connsiteX3" fmla="*/ 0 w 1814541"/>
              <a:gd name="connsiteY3" fmla="*/ 2034529 h 2034529"/>
              <a:gd name="connsiteX0" fmla="*/ 1693333 w 1814541"/>
              <a:gd name="connsiteY0" fmla="*/ 1956343 h 2007144"/>
              <a:gd name="connsiteX1" fmla="*/ 1761066 w 1814541"/>
              <a:gd name="connsiteY1" fmla="*/ 1067343 h 2007144"/>
              <a:gd name="connsiteX2" fmla="*/ 863600 w 1814541"/>
              <a:gd name="connsiteY2" fmla="*/ 543 h 2007144"/>
              <a:gd name="connsiteX3" fmla="*/ 0 w 1814541"/>
              <a:gd name="connsiteY3" fmla="*/ 2007144 h 2007144"/>
              <a:gd name="connsiteX0" fmla="*/ 1693333 w 1814541"/>
              <a:gd name="connsiteY0" fmla="*/ 1960594 h 2011395"/>
              <a:gd name="connsiteX1" fmla="*/ 1761066 w 1814541"/>
              <a:gd name="connsiteY1" fmla="*/ 1071594 h 2011395"/>
              <a:gd name="connsiteX2" fmla="*/ 863600 w 1814541"/>
              <a:gd name="connsiteY2" fmla="*/ 4794 h 2011395"/>
              <a:gd name="connsiteX3" fmla="*/ 0 w 1814541"/>
              <a:gd name="connsiteY3" fmla="*/ 2011395 h 2011395"/>
              <a:gd name="connsiteX0" fmla="*/ 1693333 w 1812082"/>
              <a:gd name="connsiteY0" fmla="*/ 1834256 h 1885057"/>
              <a:gd name="connsiteX1" fmla="*/ 1761066 w 1812082"/>
              <a:gd name="connsiteY1" fmla="*/ 945256 h 1885057"/>
              <a:gd name="connsiteX2" fmla="*/ 897467 w 1812082"/>
              <a:gd name="connsiteY2" fmla="*/ 5456 h 1885057"/>
              <a:gd name="connsiteX3" fmla="*/ 0 w 1812082"/>
              <a:gd name="connsiteY3" fmla="*/ 1885057 h 1885057"/>
              <a:gd name="connsiteX0" fmla="*/ 1693333 w 1783047"/>
              <a:gd name="connsiteY0" fmla="*/ 1834443 h 1885244"/>
              <a:gd name="connsiteX1" fmla="*/ 1761066 w 1783047"/>
              <a:gd name="connsiteY1" fmla="*/ 945443 h 1885244"/>
              <a:gd name="connsiteX2" fmla="*/ 897467 w 1783047"/>
              <a:gd name="connsiteY2" fmla="*/ 5643 h 1885244"/>
              <a:gd name="connsiteX3" fmla="*/ 0 w 1783047"/>
              <a:gd name="connsiteY3" fmla="*/ 1885244 h 1885244"/>
              <a:gd name="connsiteX0" fmla="*/ 1752600 w 1830745"/>
              <a:gd name="connsiteY0" fmla="*/ 1791874 h 1885008"/>
              <a:gd name="connsiteX1" fmla="*/ 1761066 w 1830745"/>
              <a:gd name="connsiteY1" fmla="*/ 945207 h 1885008"/>
              <a:gd name="connsiteX2" fmla="*/ 897467 w 1830745"/>
              <a:gd name="connsiteY2" fmla="*/ 5407 h 1885008"/>
              <a:gd name="connsiteX3" fmla="*/ 0 w 1830745"/>
              <a:gd name="connsiteY3" fmla="*/ 1885008 h 1885008"/>
              <a:gd name="connsiteX0" fmla="*/ 1752600 w 1752600"/>
              <a:gd name="connsiteY0" fmla="*/ 1786593 h 1879727"/>
              <a:gd name="connsiteX1" fmla="*/ 897467 w 1752600"/>
              <a:gd name="connsiteY1" fmla="*/ 126 h 1879727"/>
              <a:gd name="connsiteX2" fmla="*/ 0 w 1752600"/>
              <a:gd name="connsiteY2" fmla="*/ 1879727 h 1879727"/>
              <a:gd name="connsiteX0" fmla="*/ 1752600 w 1752600"/>
              <a:gd name="connsiteY0" fmla="*/ 1786593 h 1879727"/>
              <a:gd name="connsiteX1" fmla="*/ 897467 w 1752600"/>
              <a:gd name="connsiteY1" fmla="*/ 126 h 1879727"/>
              <a:gd name="connsiteX2" fmla="*/ 0 w 1752600"/>
              <a:gd name="connsiteY2" fmla="*/ 1879727 h 1879727"/>
              <a:gd name="connsiteX0" fmla="*/ 1752600 w 1752600"/>
              <a:gd name="connsiteY0" fmla="*/ 1786494 h 1879628"/>
              <a:gd name="connsiteX1" fmla="*/ 897467 w 1752600"/>
              <a:gd name="connsiteY1" fmla="*/ 27 h 1879628"/>
              <a:gd name="connsiteX2" fmla="*/ 0 w 1752600"/>
              <a:gd name="connsiteY2" fmla="*/ 1879628 h 1879628"/>
              <a:gd name="connsiteX0" fmla="*/ 1772495 w 1772495"/>
              <a:gd name="connsiteY0" fmla="*/ 1786601 h 1879735"/>
              <a:gd name="connsiteX1" fmla="*/ 917362 w 1772495"/>
              <a:gd name="connsiteY1" fmla="*/ 134 h 1879735"/>
              <a:gd name="connsiteX2" fmla="*/ 19895 w 1772495"/>
              <a:gd name="connsiteY2" fmla="*/ 1879735 h 1879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2495" h="1879735">
                <a:moveTo>
                  <a:pt x="1772495" y="1786601"/>
                </a:moveTo>
                <a:cubicBezTo>
                  <a:pt x="1594342" y="1414421"/>
                  <a:pt x="1869752" y="-15955"/>
                  <a:pt x="917362" y="134"/>
                </a:cubicBezTo>
                <a:cubicBezTo>
                  <a:pt x="-213342" y="19235"/>
                  <a:pt x="19895" y="1879735"/>
                  <a:pt x="19895" y="1879735"/>
                </a:cubicBezTo>
              </a:path>
            </a:pathLst>
          </a:custGeom>
          <a:ln>
            <a:solidFill>
              <a:srgbClr val="005BB4"/>
            </a:solidFill>
            <a:headEnd type="non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957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hteck 61"/>
          <p:cNvSpPr/>
          <p:nvPr/>
        </p:nvSpPr>
        <p:spPr>
          <a:xfrm>
            <a:off x="3347863" y="1466782"/>
            <a:ext cx="2520281" cy="81009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3" name="Rechteck 62"/>
          <p:cNvSpPr/>
          <p:nvPr/>
        </p:nvSpPr>
        <p:spPr>
          <a:xfrm>
            <a:off x="3347863" y="2525280"/>
            <a:ext cx="4968554" cy="81009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8" name="Rechteck 47"/>
          <p:cNvSpPr/>
          <p:nvPr/>
        </p:nvSpPr>
        <p:spPr>
          <a:xfrm>
            <a:off x="755577" y="4797152"/>
            <a:ext cx="7560840" cy="1080120"/>
          </a:xfrm>
          <a:prstGeom prst="rect">
            <a:avLst/>
          </a:prstGeom>
          <a:solidFill>
            <a:srgbClr val="A7DFFF">
              <a:alpha val="20000"/>
            </a:srgbClr>
          </a:solidFill>
          <a:ln>
            <a:solidFill>
              <a:srgbClr val="005BB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Scale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Problem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456029" y="1772816"/>
            <a:ext cx="2124083" cy="3960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Caller Sensitive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456029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456029" y="2817892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456029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V="1">
            <a:off x="4518071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4518071" y="3213936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V="1">
            <a:off x="4518071" y="2168860"/>
            <a:ext cx="0" cy="649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877392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77392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35" name="Gerade Verbindung mit Pfeil 34"/>
          <p:cNvCxnSpPr>
            <a:stCxn id="27" idx="0"/>
            <a:endCxn id="30" idx="2"/>
          </p:cNvCxnSpPr>
          <p:nvPr/>
        </p:nvCxnSpPr>
        <p:spPr>
          <a:xfrm flipV="1">
            <a:off x="1939434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V="1">
            <a:off x="2339752" y="3213936"/>
            <a:ext cx="1296145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/>
        </p:nvSpPr>
        <p:spPr>
          <a:xfrm>
            <a:off x="6048317" y="4900972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048317" y="2810819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6048317" y="3855895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39" name="Gerade Verbindung mit Pfeil 38"/>
          <p:cNvCxnSpPr/>
          <p:nvPr/>
        </p:nvCxnSpPr>
        <p:spPr>
          <a:xfrm flipV="1">
            <a:off x="7110359" y="4251939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 flipV="1">
            <a:off x="7110359" y="3206863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Rechteck 40"/>
          <p:cNvSpPr/>
          <p:nvPr/>
        </p:nvSpPr>
        <p:spPr>
          <a:xfrm>
            <a:off x="6048317" y="1772816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2" name="Gerade Verbindung mit Pfeil 41"/>
          <p:cNvCxnSpPr/>
          <p:nvPr/>
        </p:nvCxnSpPr>
        <p:spPr>
          <a:xfrm flipV="1">
            <a:off x="7110359" y="2168860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 flipV="1">
            <a:off x="4932040" y="3228184"/>
            <a:ext cx="1296145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Rechteck 43"/>
          <p:cNvSpPr/>
          <p:nvPr/>
        </p:nvSpPr>
        <p:spPr>
          <a:xfrm>
            <a:off x="877392" y="2813452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1939434" y="3206863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877392" y="1772816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7" name="Gerade Verbindung mit Pfeil 46"/>
          <p:cNvCxnSpPr/>
          <p:nvPr/>
        </p:nvCxnSpPr>
        <p:spPr>
          <a:xfrm flipV="1">
            <a:off x="1939434" y="2168860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Abgerundetes Rechteck 48"/>
          <p:cNvSpPr/>
          <p:nvPr/>
        </p:nvSpPr>
        <p:spPr>
          <a:xfrm>
            <a:off x="6137012" y="5679250"/>
            <a:ext cx="2035388" cy="396044"/>
          </a:xfrm>
          <a:prstGeom prst="roundRect">
            <a:avLst/>
          </a:prstGeom>
          <a:gradFill>
            <a:gsLst>
              <a:gs pos="0">
                <a:srgbClr val="005BB4"/>
              </a:gs>
              <a:gs pos="80000">
                <a:srgbClr val="A7DFFF"/>
              </a:gs>
              <a:gs pos="100000">
                <a:srgbClr val="BCDCFF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~45,000 </a:t>
            </a:r>
            <a:r>
              <a:rPr lang="de-DE" dirty="0" err="1" smtClean="0"/>
              <a:t>methods</a:t>
            </a:r>
            <a:endParaRPr lang="de-DE" dirty="0"/>
          </a:p>
        </p:txBody>
      </p:sp>
      <p:cxnSp>
        <p:nvCxnSpPr>
          <p:cNvPr id="54" name="Gerade Verbindung mit Pfeil 53"/>
          <p:cNvCxnSpPr/>
          <p:nvPr/>
        </p:nvCxnSpPr>
        <p:spPr>
          <a:xfrm flipH="1" flipV="1">
            <a:off x="5364088" y="2168860"/>
            <a:ext cx="1296144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Abgerundetes Rechteck 63"/>
          <p:cNvSpPr/>
          <p:nvPr/>
        </p:nvSpPr>
        <p:spPr>
          <a:xfrm>
            <a:off x="4263173" y="1304764"/>
            <a:ext cx="1512168" cy="3960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64 </a:t>
            </a:r>
            <a:r>
              <a:rPr lang="de-DE" dirty="0" err="1" smtClean="0"/>
              <a:t>methods</a:t>
            </a:r>
            <a:endParaRPr lang="de-DE" dirty="0"/>
          </a:p>
        </p:txBody>
      </p:sp>
      <p:sp>
        <p:nvSpPr>
          <p:cNvPr id="65" name="Abgerundetes Rechteck 64"/>
          <p:cNvSpPr/>
          <p:nvPr/>
        </p:nvSpPr>
        <p:spPr>
          <a:xfrm>
            <a:off x="6392995" y="2327258"/>
            <a:ext cx="1779405" cy="3960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3,656 </a:t>
            </a:r>
            <a:r>
              <a:rPr lang="de-DE" dirty="0" err="1" smtClean="0"/>
              <a:t>call</a:t>
            </a:r>
            <a:r>
              <a:rPr lang="de-DE" dirty="0" smtClean="0"/>
              <a:t> </a:t>
            </a:r>
            <a:r>
              <a:rPr lang="de-DE" dirty="0" err="1" smtClean="0"/>
              <a:t>sites</a:t>
            </a:r>
            <a:endParaRPr lang="de-DE" dirty="0"/>
          </a:p>
        </p:txBody>
      </p:sp>
      <p:sp>
        <p:nvSpPr>
          <p:cNvPr id="52" name="Freihandform 51"/>
          <p:cNvSpPr/>
          <p:nvPr/>
        </p:nvSpPr>
        <p:spPr>
          <a:xfrm>
            <a:off x="4903416" y="2197720"/>
            <a:ext cx="627110" cy="2734733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  <a:gd name="connsiteX0" fmla="*/ 381000 w 449310"/>
              <a:gd name="connsiteY0" fmla="*/ 2667000 h 2667000"/>
              <a:gd name="connsiteX1" fmla="*/ 448733 w 449310"/>
              <a:gd name="connsiteY1" fmla="*/ 1778000 h 2667000"/>
              <a:gd name="connsiteX2" fmla="*/ 347133 w 449310"/>
              <a:gd name="connsiteY2" fmla="*/ 762000 h 2667000"/>
              <a:gd name="connsiteX3" fmla="*/ 0 w 449310"/>
              <a:gd name="connsiteY3" fmla="*/ 0 h 2667000"/>
              <a:gd name="connsiteX0" fmla="*/ 558800 w 627110"/>
              <a:gd name="connsiteY0" fmla="*/ 2734733 h 2734733"/>
              <a:gd name="connsiteX1" fmla="*/ 626533 w 627110"/>
              <a:gd name="connsiteY1" fmla="*/ 1845733 h 2734733"/>
              <a:gd name="connsiteX2" fmla="*/ 524933 w 627110"/>
              <a:gd name="connsiteY2" fmla="*/ 829733 h 2734733"/>
              <a:gd name="connsiteX3" fmla="*/ 0 w 627110"/>
              <a:gd name="connsiteY3" fmla="*/ 0 h 273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110" h="2734733">
                <a:moveTo>
                  <a:pt x="558800" y="2734733"/>
                </a:moveTo>
                <a:cubicBezTo>
                  <a:pt x="595488" y="2448983"/>
                  <a:pt x="632177" y="2163233"/>
                  <a:pt x="626533" y="1845733"/>
                </a:cubicBezTo>
                <a:cubicBezTo>
                  <a:pt x="620889" y="1528233"/>
                  <a:pt x="540455" y="1135944"/>
                  <a:pt x="524933" y="829733"/>
                </a:cubicBezTo>
                <a:cubicBezTo>
                  <a:pt x="509411" y="523522"/>
                  <a:pt x="0" y="0"/>
                  <a:pt x="0" y="0"/>
                </a:cubicBezTo>
              </a:path>
            </a:pathLst>
          </a:custGeom>
          <a:ln>
            <a:solidFill>
              <a:srgbClr val="005BB4"/>
            </a:solidFill>
            <a:headEnd type="non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Freihandform 52"/>
          <p:cNvSpPr/>
          <p:nvPr/>
        </p:nvSpPr>
        <p:spPr>
          <a:xfrm flipH="1" flipV="1">
            <a:off x="3554971" y="2197720"/>
            <a:ext cx="1359764" cy="2847301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  <a:gd name="connsiteX0" fmla="*/ 33997 w 1371730"/>
              <a:gd name="connsiteY0" fmla="*/ 2777067 h 2777067"/>
              <a:gd name="connsiteX1" fmla="*/ 101730 w 1371730"/>
              <a:gd name="connsiteY1" fmla="*/ 1888067 h 2777067"/>
              <a:gd name="connsiteX2" fmla="*/ 130 w 1371730"/>
              <a:gd name="connsiteY2" fmla="*/ 872067 h 2777067"/>
              <a:gd name="connsiteX3" fmla="*/ 1371730 w 1371730"/>
              <a:gd name="connsiteY3" fmla="*/ 0 h 2777067"/>
              <a:gd name="connsiteX0" fmla="*/ 27864 w 1365597"/>
              <a:gd name="connsiteY0" fmla="*/ 2777067 h 2777067"/>
              <a:gd name="connsiteX1" fmla="*/ 95597 w 1365597"/>
              <a:gd name="connsiteY1" fmla="*/ 1888067 h 2777067"/>
              <a:gd name="connsiteX2" fmla="*/ 1170864 w 1365597"/>
              <a:gd name="connsiteY2" fmla="*/ 965200 h 2777067"/>
              <a:gd name="connsiteX3" fmla="*/ 1365597 w 1365597"/>
              <a:gd name="connsiteY3" fmla="*/ 0 h 2777067"/>
              <a:gd name="connsiteX0" fmla="*/ 27864 w 1365597"/>
              <a:gd name="connsiteY0" fmla="*/ 2777067 h 2777067"/>
              <a:gd name="connsiteX1" fmla="*/ 95597 w 1365597"/>
              <a:gd name="connsiteY1" fmla="*/ 1888067 h 2777067"/>
              <a:gd name="connsiteX2" fmla="*/ 1170864 w 1365597"/>
              <a:gd name="connsiteY2" fmla="*/ 965200 h 2777067"/>
              <a:gd name="connsiteX3" fmla="*/ 1365597 w 1365597"/>
              <a:gd name="connsiteY3" fmla="*/ 0 h 2777067"/>
              <a:gd name="connsiteX0" fmla="*/ 127310 w 2630951"/>
              <a:gd name="connsiteY0" fmla="*/ 2777067 h 2777067"/>
              <a:gd name="connsiteX1" fmla="*/ 195043 w 2630951"/>
              <a:gd name="connsiteY1" fmla="*/ 1888067 h 2777067"/>
              <a:gd name="connsiteX2" fmla="*/ 2624976 w 2630951"/>
              <a:gd name="connsiteY2" fmla="*/ 948267 h 2777067"/>
              <a:gd name="connsiteX3" fmla="*/ 1465043 w 2630951"/>
              <a:gd name="connsiteY3" fmla="*/ 0 h 2777067"/>
              <a:gd name="connsiteX0" fmla="*/ 127310 w 2654884"/>
              <a:gd name="connsiteY0" fmla="*/ 2827867 h 2827867"/>
              <a:gd name="connsiteX1" fmla="*/ 195043 w 2654884"/>
              <a:gd name="connsiteY1" fmla="*/ 1938867 h 2827867"/>
              <a:gd name="connsiteX2" fmla="*/ 2624976 w 2654884"/>
              <a:gd name="connsiteY2" fmla="*/ 999067 h 2827867"/>
              <a:gd name="connsiteX3" fmla="*/ 2531843 w 2654884"/>
              <a:gd name="connsiteY3" fmla="*/ 0 h 2827867"/>
              <a:gd name="connsiteX0" fmla="*/ 127310 w 2654884"/>
              <a:gd name="connsiteY0" fmla="*/ 2827867 h 2827867"/>
              <a:gd name="connsiteX1" fmla="*/ 195043 w 2654884"/>
              <a:gd name="connsiteY1" fmla="*/ 1938867 h 2827867"/>
              <a:gd name="connsiteX2" fmla="*/ 2624976 w 2654884"/>
              <a:gd name="connsiteY2" fmla="*/ 999067 h 2827867"/>
              <a:gd name="connsiteX3" fmla="*/ 2531843 w 2654884"/>
              <a:gd name="connsiteY3" fmla="*/ 0 h 2827867"/>
              <a:gd name="connsiteX0" fmla="*/ 127935 w 2663058"/>
              <a:gd name="connsiteY0" fmla="*/ 2827867 h 2827867"/>
              <a:gd name="connsiteX1" fmla="*/ 195668 w 2663058"/>
              <a:gd name="connsiteY1" fmla="*/ 1938867 h 2827867"/>
              <a:gd name="connsiteX2" fmla="*/ 2634068 w 2663058"/>
              <a:gd name="connsiteY2" fmla="*/ 999067 h 2827867"/>
              <a:gd name="connsiteX3" fmla="*/ 2532468 w 2663058"/>
              <a:gd name="connsiteY3" fmla="*/ 0 h 2827867"/>
              <a:gd name="connsiteX0" fmla="*/ 127935 w 2668285"/>
              <a:gd name="connsiteY0" fmla="*/ 2827867 h 2827867"/>
              <a:gd name="connsiteX1" fmla="*/ 195668 w 2668285"/>
              <a:gd name="connsiteY1" fmla="*/ 1938867 h 2827867"/>
              <a:gd name="connsiteX2" fmla="*/ 2634068 w 2668285"/>
              <a:gd name="connsiteY2" fmla="*/ 999067 h 2827867"/>
              <a:gd name="connsiteX3" fmla="*/ 2532468 w 2668285"/>
              <a:gd name="connsiteY3" fmla="*/ 0 h 2827867"/>
              <a:gd name="connsiteX0" fmla="*/ 127935 w 2669925"/>
              <a:gd name="connsiteY0" fmla="*/ 2827867 h 2827867"/>
              <a:gd name="connsiteX1" fmla="*/ 195668 w 2669925"/>
              <a:gd name="connsiteY1" fmla="*/ 1938867 h 2827867"/>
              <a:gd name="connsiteX2" fmla="*/ 2634068 w 2669925"/>
              <a:gd name="connsiteY2" fmla="*/ 999067 h 2827867"/>
              <a:gd name="connsiteX3" fmla="*/ 2532468 w 2669925"/>
              <a:gd name="connsiteY3" fmla="*/ 0 h 2827867"/>
              <a:gd name="connsiteX0" fmla="*/ 0 w 4074456"/>
              <a:gd name="connsiteY0" fmla="*/ 2717800 h 2717800"/>
              <a:gd name="connsiteX1" fmla="*/ 1600199 w 4074456"/>
              <a:gd name="connsiteY1" fmla="*/ 1938867 h 2717800"/>
              <a:gd name="connsiteX2" fmla="*/ 4038599 w 4074456"/>
              <a:gd name="connsiteY2" fmla="*/ 999067 h 2717800"/>
              <a:gd name="connsiteX3" fmla="*/ 3936999 w 4074456"/>
              <a:gd name="connsiteY3" fmla="*/ 0 h 2717800"/>
              <a:gd name="connsiteX0" fmla="*/ 0 w 4074456"/>
              <a:gd name="connsiteY0" fmla="*/ 2717800 h 2741309"/>
              <a:gd name="connsiteX1" fmla="*/ 1600199 w 4074456"/>
              <a:gd name="connsiteY1" fmla="*/ 1938867 h 2741309"/>
              <a:gd name="connsiteX2" fmla="*/ 4038599 w 4074456"/>
              <a:gd name="connsiteY2" fmla="*/ 999067 h 2741309"/>
              <a:gd name="connsiteX3" fmla="*/ 3936999 w 4074456"/>
              <a:gd name="connsiteY3" fmla="*/ 0 h 2741309"/>
              <a:gd name="connsiteX0" fmla="*/ 0 w 4200503"/>
              <a:gd name="connsiteY0" fmla="*/ 2717800 h 2745540"/>
              <a:gd name="connsiteX1" fmla="*/ 1439333 w 4200503"/>
              <a:gd name="connsiteY1" fmla="*/ 2057400 h 2745540"/>
              <a:gd name="connsiteX2" fmla="*/ 4038599 w 4200503"/>
              <a:gd name="connsiteY2" fmla="*/ 999067 h 2745540"/>
              <a:gd name="connsiteX3" fmla="*/ 3936999 w 4200503"/>
              <a:gd name="connsiteY3" fmla="*/ 0 h 2745540"/>
              <a:gd name="connsiteX0" fmla="*/ 0 w 3936999"/>
              <a:gd name="connsiteY0" fmla="*/ 2717800 h 2746593"/>
              <a:gd name="connsiteX1" fmla="*/ 1439333 w 3936999"/>
              <a:gd name="connsiteY1" fmla="*/ 2057400 h 2746593"/>
              <a:gd name="connsiteX2" fmla="*/ 1481666 w 3936999"/>
              <a:gd name="connsiteY2" fmla="*/ 846667 h 2746593"/>
              <a:gd name="connsiteX3" fmla="*/ 3936999 w 3936999"/>
              <a:gd name="connsiteY3" fmla="*/ 0 h 2746593"/>
              <a:gd name="connsiteX0" fmla="*/ 0 w 1563520"/>
              <a:gd name="connsiteY0" fmla="*/ 2709334 h 2738127"/>
              <a:gd name="connsiteX1" fmla="*/ 1439333 w 1563520"/>
              <a:gd name="connsiteY1" fmla="*/ 2048934 h 2738127"/>
              <a:gd name="connsiteX2" fmla="*/ 1481666 w 1563520"/>
              <a:gd name="connsiteY2" fmla="*/ 838201 h 2738127"/>
              <a:gd name="connsiteX3" fmla="*/ 1388532 w 1563520"/>
              <a:gd name="connsiteY3" fmla="*/ 0 h 2738127"/>
              <a:gd name="connsiteX0" fmla="*/ 0 w 1551568"/>
              <a:gd name="connsiteY0" fmla="*/ 2709334 h 2740603"/>
              <a:gd name="connsiteX1" fmla="*/ 1422400 w 1551568"/>
              <a:gd name="connsiteY1" fmla="*/ 2099734 h 2740603"/>
              <a:gd name="connsiteX2" fmla="*/ 1481666 w 1551568"/>
              <a:gd name="connsiteY2" fmla="*/ 838201 h 2740603"/>
              <a:gd name="connsiteX3" fmla="*/ 1388532 w 1551568"/>
              <a:gd name="connsiteY3" fmla="*/ 0 h 2740603"/>
              <a:gd name="connsiteX0" fmla="*/ 0 w 1563520"/>
              <a:gd name="connsiteY0" fmla="*/ 2709334 h 2739316"/>
              <a:gd name="connsiteX1" fmla="*/ 1439333 w 1563520"/>
              <a:gd name="connsiteY1" fmla="*/ 2074334 h 2739316"/>
              <a:gd name="connsiteX2" fmla="*/ 1481666 w 1563520"/>
              <a:gd name="connsiteY2" fmla="*/ 838201 h 2739316"/>
              <a:gd name="connsiteX3" fmla="*/ 1388532 w 1563520"/>
              <a:gd name="connsiteY3" fmla="*/ 0 h 2739316"/>
              <a:gd name="connsiteX0" fmla="*/ 0 w 1563520"/>
              <a:gd name="connsiteY0" fmla="*/ 2709334 h 2830303"/>
              <a:gd name="connsiteX1" fmla="*/ 1439333 w 1563520"/>
              <a:gd name="connsiteY1" fmla="*/ 2074334 h 2830303"/>
              <a:gd name="connsiteX2" fmla="*/ 1481666 w 1563520"/>
              <a:gd name="connsiteY2" fmla="*/ 838201 h 2830303"/>
              <a:gd name="connsiteX3" fmla="*/ 1388532 w 1563520"/>
              <a:gd name="connsiteY3" fmla="*/ 0 h 2830303"/>
              <a:gd name="connsiteX0" fmla="*/ 0 w 1390953"/>
              <a:gd name="connsiteY0" fmla="*/ 2794000 h 2907377"/>
              <a:gd name="connsiteX1" fmla="*/ 1278466 w 1390953"/>
              <a:gd name="connsiteY1" fmla="*/ 2074334 h 2907377"/>
              <a:gd name="connsiteX2" fmla="*/ 1320799 w 1390953"/>
              <a:gd name="connsiteY2" fmla="*/ 838201 h 2907377"/>
              <a:gd name="connsiteX3" fmla="*/ 1227665 w 1390953"/>
              <a:gd name="connsiteY3" fmla="*/ 0 h 2907377"/>
              <a:gd name="connsiteX0" fmla="*/ 0 w 1347706"/>
              <a:gd name="connsiteY0" fmla="*/ 2794000 h 2925015"/>
              <a:gd name="connsiteX1" fmla="*/ 1278466 w 1347706"/>
              <a:gd name="connsiteY1" fmla="*/ 2074334 h 2925015"/>
              <a:gd name="connsiteX2" fmla="*/ 1320799 w 1347706"/>
              <a:gd name="connsiteY2" fmla="*/ 838201 h 2925015"/>
              <a:gd name="connsiteX3" fmla="*/ 1227665 w 1347706"/>
              <a:gd name="connsiteY3" fmla="*/ 0 h 2925015"/>
              <a:gd name="connsiteX0" fmla="*/ 0 w 1347706"/>
              <a:gd name="connsiteY0" fmla="*/ 2794000 h 2849547"/>
              <a:gd name="connsiteX1" fmla="*/ 1278466 w 1347706"/>
              <a:gd name="connsiteY1" fmla="*/ 2074334 h 2849547"/>
              <a:gd name="connsiteX2" fmla="*/ 1320799 w 1347706"/>
              <a:gd name="connsiteY2" fmla="*/ 838201 h 2849547"/>
              <a:gd name="connsiteX3" fmla="*/ 1227665 w 1347706"/>
              <a:gd name="connsiteY3" fmla="*/ 0 h 2849547"/>
              <a:gd name="connsiteX0" fmla="*/ 0 w 1378026"/>
              <a:gd name="connsiteY0" fmla="*/ 2794000 h 2837744"/>
              <a:gd name="connsiteX1" fmla="*/ 1278466 w 1378026"/>
              <a:gd name="connsiteY1" fmla="*/ 2074334 h 2837744"/>
              <a:gd name="connsiteX2" fmla="*/ 1286932 w 1378026"/>
              <a:gd name="connsiteY2" fmla="*/ 931334 h 2837744"/>
              <a:gd name="connsiteX3" fmla="*/ 1227665 w 1378026"/>
              <a:gd name="connsiteY3" fmla="*/ 0 h 2837744"/>
              <a:gd name="connsiteX0" fmla="*/ 0 w 1359381"/>
              <a:gd name="connsiteY0" fmla="*/ 2794000 h 2838037"/>
              <a:gd name="connsiteX1" fmla="*/ 1278466 w 1359381"/>
              <a:gd name="connsiteY1" fmla="*/ 2074334 h 2838037"/>
              <a:gd name="connsiteX2" fmla="*/ 1227666 w 1359381"/>
              <a:gd name="connsiteY2" fmla="*/ 897467 h 2838037"/>
              <a:gd name="connsiteX3" fmla="*/ 1227665 w 1359381"/>
              <a:gd name="connsiteY3" fmla="*/ 0 h 2838037"/>
              <a:gd name="connsiteX0" fmla="*/ 0 w 1352184"/>
              <a:gd name="connsiteY0" fmla="*/ 2794000 h 2838037"/>
              <a:gd name="connsiteX1" fmla="*/ 1278466 w 1352184"/>
              <a:gd name="connsiteY1" fmla="*/ 2074334 h 2838037"/>
              <a:gd name="connsiteX2" fmla="*/ 1227666 w 1352184"/>
              <a:gd name="connsiteY2" fmla="*/ 897467 h 2838037"/>
              <a:gd name="connsiteX3" fmla="*/ 1227665 w 1352184"/>
              <a:gd name="connsiteY3" fmla="*/ 0 h 2838037"/>
              <a:gd name="connsiteX0" fmla="*/ 0 w 1359764"/>
              <a:gd name="connsiteY0" fmla="*/ 2794000 h 2847301"/>
              <a:gd name="connsiteX1" fmla="*/ 1278466 w 1359764"/>
              <a:gd name="connsiteY1" fmla="*/ 2074334 h 2847301"/>
              <a:gd name="connsiteX2" fmla="*/ 1227665 w 1359764"/>
              <a:gd name="connsiteY2" fmla="*/ 0 h 284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9764" h="2847301">
                <a:moveTo>
                  <a:pt x="0" y="2794000"/>
                </a:moveTo>
                <a:cubicBezTo>
                  <a:pt x="366889" y="3007784"/>
                  <a:pt x="1073855" y="2540001"/>
                  <a:pt x="1278466" y="2074334"/>
                </a:cubicBezTo>
                <a:cubicBezTo>
                  <a:pt x="1483077" y="1608667"/>
                  <a:pt x="1238249" y="432153"/>
                  <a:pt x="1227665" y="0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Freihandform 54"/>
          <p:cNvSpPr/>
          <p:nvPr/>
        </p:nvSpPr>
        <p:spPr>
          <a:xfrm>
            <a:off x="1041305" y="4259011"/>
            <a:ext cx="1772495" cy="780049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  <a:gd name="connsiteX0" fmla="*/ 381000 w 449310"/>
              <a:gd name="connsiteY0" fmla="*/ 2667000 h 2667000"/>
              <a:gd name="connsiteX1" fmla="*/ 448733 w 449310"/>
              <a:gd name="connsiteY1" fmla="*/ 1778000 h 2667000"/>
              <a:gd name="connsiteX2" fmla="*/ 347133 w 449310"/>
              <a:gd name="connsiteY2" fmla="*/ 762000 h 2667000"/>
              <a:gd name="connsiteX3" fmla="*/ 0 w 449310"/>
              <a:gd name="connsiteY3" fmla="*/ 0 h 2667000"/>
              <a:gd name="connsiteX0" fmla="*/ 558800 w 627110"/>
              <a:gd name="connsiteY0" fmla="*/ 2734733 h 2734733"/>
              <a:gd name="connsiteX1" fmla="*/ 626533 w 627110"/>
              <a:gd name="connsiteY1" fmla="*/ 1845733 h 2734733"/>
              <a:gd name="connsiteX2" fmla="*/ 524933 w 627110"/>
              <a:gd name="connsiteY2" fmla="*/ 829733 h 2734733"/>
              <a:gd name="connsiteX3" fmla="*/ 0 w 627110"/>
              <a:gd name="connsiteY3" fmla="*/ 0 h 2734733"/>
              <a:gd name="connsiteX0" fmla="*/ 1693333 w 1761643"/>
              <a:gd name="connsiteY0" fmla="*/ 1933503 h 1984304"/>
              <a:gd name="connsiteX1" fmla="*/ 1761066 w 1761643"/>
              <a:gd name="connsiteY1" fmla="*/ 1044503 h 1984304"/>
              <a:gd name="connsiteX2" fmla="*/ 1659466 w 1761643"/>
              <a:gd name="connsiteY2" fmla="*/ 28503 h 1984304"/>
              <a:gd name="connsiteX3" fmla="*/ 0 w 1761643"/>
              <a:gd name="connsiteY3" fmla="*/ 1984304 h 1984304"/>
              <a:gd name="connsiteX0" fmla="*/ 1693333 w 1814541"/>
              <a:gd name="connsiteY0" fmla="*/ 1983728 h 2034529"/>
              <a:gd name="connsiteX1" fmla="*/ 1761066 w 1814541"/>
              <a:gd name="connsiteY1" fmla="*/ 1094728 h 2034529"/>
              <a:gd name="connsiteX2" fmla="*/ 863600 w 1814541"/>
              <a:gd name="connsiteY2" fmla="*/ 27928 h 2034529"/>
              <a:gd name="connsiteX3" fmla="*/ 0 w 1814541"/>
              <a:gd name="connsiteY3" fmla="*/ 2034529 h 2034529"/>
              <a:gd name="connsiteX0" fmla="*/ 1693333 w 1814541"/>
              <a:gd name="connsiteY0" fmla="*/ 1956343 h 2007144"/>
              <a:gd name="connsiteX1" fmla="*/ 1761066 w 1814541"/>
              <a:gd name="connsiteY1" fmla="*/ 1067343 h 2007144"/>
              <a:gd name="connsiteX2" fmla="*/ 863600 w 1814541"/>
              <a:gd name="connsiteY2" fmla="*/ 543 h 2007144"/>
              <a:gd name="connsiteX3" fmla="*/ 0 w 1814541"/>
              <a:gd name="connsiteY3" fmla="*/ 2007144 h 2007144"/>
              <a:gd name="connsiteX0" fmla="*/ 1693333 w 1814541"/>
              <a:gd name="connsiteY0" fmla="*/ 1960594 h 2011395"/>
              <a:gd name="connsiteX1" fmla="*/ 1761066 w 1814541"/>
              <a:gd name="connsiteY1" fmla="*/ 1071594 h 2011395"/>
              <a:gd name="connsiteX2" fmla="*/ 863600 w 1814541"/>
              <a:gd name="connsiteY2" fmla="*/ 4794 h 2011395"/>
              <a:gd name="connsiteX3" fmla="*/ 0 w 1814541"/>
              <a:gd name="connsiteY3" fmla="*/ 2011395 h 2011395"/>
              <a:gd name="connsiteX0" fmla="*/ 1693333 w 1812082"/>
              <a:gd name="connsiteY0" fmla="*/ 1834256 h 1885057"/>
              <a:gd name="connsiteX1" fmla="*/ 1761066 w 1812082"/>
              <a:gd name="connsiteY1" fmla="*/ 945256 h 1885057"/>
              <a:gd name="connsiteX2" fmla="*/ 897467 w 1812082"/>
              <a:gd name="connsiteY2" fmla="*/ 5456 h 1885057"/>
              <a:gd name="connsiteX3" fmla="*/ 0 w 1812082"/>
              <a:gd name="connsiteY3" fmla="*/ 1885057 h 1885057"/>
              <a:gd name="connsiteX0" fmla="*/ 1693333 w 1783047"/>
              <a:gd name="connsiteY0" fmla="*/ 1834443 h 1885244"/>
              <a:gd name="connsiteX1" fmla="*/ 1761066 w 1783047"/>
              <a:gd name="connsiteY1" fmla="*/ 945443 h 1885244"/>
              <a:gd name="connsiteX2" fmla="*/ 897467 w 1783047"/>
              <a:gd name="connsiteY2" fmla="*/ 5643 h 1885244"/>
              <a:gd name="connsiteX3" fmla="*/ 0 w 1783047"/>
              <a:gd name="connsiteY3" fmla="*/ 1885244 h 1885244"/>
              <a:gd name="connsiteX0" fmla="*/ 1752600 w 1830745"/>
              <a:gd name="connsiteY0" fmla="*/ 1791874 h 1885008"/>
              <a:gd name="connsiteX1" fmla="*/ 1761066 w 1830745"/>
              <a:gd name="connsiteY1" fmla="*/ 945207 h 1885008"/>
              <a:gd name="connsiteX2" fmla="*/ 897467 w 1830745"/>
              <a:gd name="connsiteY2" fmla="*/ 5407 h 1885008"/>
              <a:gd name="connsiteX3" fmla="*/ 0 w 1830745"/>
              <a:gd name="connsiteY3" fmla="*/ 1885008 h 1885008"/>
              <a:gd name="connsiteX0" fmla="*/ 1752600 w 1752600"/>
              <a:gd name="connsiteY0" fmla="*/ 1786593 h 1879727"/>
              <a:gd name="connsiteX1" fmla="*/ 897467 w 1752600"/>
              <a:gd name="connsiteY1" fmla="*/ 126 h 1879727"/>
              <a:gd name="connsiteX2" fmla="*/ 0 w 1752600"/>
              <a:gd name="connsiteY2" fmla="*/ 1879727 h 1879727"/>
              <a:gd name="connsiteX0" fmla="*/ 1752600 w 1752600"/>
              <a:gd name="connsiteY0" fmla="*/ 1786593 h 1879727"/>
              <a:gd name="connsiteX1" fmla="*/ 897467 w 1752600"/>
              <a:gd name="connsiteY1" fmla="*/ 126 h 1879727"/>
              <a:gd name="connsiteX2" fmla="*/ 0 w 1752600"/>
              <a:gd name="connsiteY2" fmla="*/ 1879727 h 1879727"/>
              <a:gd name="connsiteX0" fmla="*/ 1752600 w 1752600"/>
              <a:gd name="connsiteY0" fmla="*/ 1786494 h 1879628"/>
              <a:gd name="connsiteX1" fmla="*/ 897467 w 1752600"/>
              <a:gd name="connsiteY1" fmla="*/ 27 h 1879628"/>
              <a:gd name="connsiteX2" fmla="*/ 0 w 1752600"/>
              <a:gd name="connsiteY2" fmla="*/ 1879628 h 1879628"/>
              <a:gd name="connsiteX0" fmla="*/ 1772495 w 1772495"/>
              <a:gd name="connsiteY0" fmla="*/ 1786601 h 1879735"/>
              <a:gd name="connsiteX1" fmla="*/ 917362 w 1772495"/>
              <a:gd name="connsiteY1" fmla="*/ 134 h 1879735"/>
              <a:gd name="connsiteX2" fmla="*/ 19895 w 1772495"/>
              <a:gd name="connsiteY2" fmla="*/ 1879735 h 1879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2495" h="1879735">
                <a:moveTo>
                  <a:pt x="1772495" y="1786601"/>
                </a:moveTo>
                <a:cubicBezTo>
                  <a:pt x="1594342" y="1414421"/>
                  <a:pt x="1869752" y="-15955"/>
                  <a:pt x="917362" y="134"/>
                </a:cubicBezTo>
                <a:cubicBezTo>
                  <a:pt x="-213342" y="19235"/>
                  <a:pt x="19895" y="1879735"/>
                  <a:pt x="19895" y="1879735"/>
                </a:cubicBezTo>
              </a:path>
            </a:pathLst>
          </a:custGeom>
          <a:ln>
            <a:solidFill>
              <a:srgbClr val="005BB4"/>
            </a:solidFill>
            <a:headEnd type="non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20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4" grpId="0" animBg="1"/>
      <p:bldP spid="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hteck 61"/>
          <p:cNvSpPr/>
          <p:nvPr/>
        </p:nvSpPr>
        <p:spPr>
          <a:xfrm>
            <a:off x="3347863" y="1466782"/>
            <a:ext cx="2520281" cy="81009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3" name="Rechteck 62"/>
          <p:cNvSpPr/>
          <p:nvPr/>
        </p:nvSpPr>
        <p:spPr>
          <a:xfrm>
            <a:off x="3347863" y="2525280"/>
            <a:ext cx="4968554" cy="81009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8" name="Rechteck 47"/>
          <p:cNvSpPr/>
          <p:nvPr/>
        </p:nvSpPr>
        <p:spPr>
          <a:xfrm>
            <a:off x="755577" y="4797152"/>
            <a:ext cx="7560840" cy="1080120"/>
          </a:xfrm>
          <a:prstGeom prst="rect">
            <a:avLst/>
          </a:prstGeom>
          <a:solidFill>
            <a:srgbClr val="A7DFFF">
              <a:alpha val="20000"/>
            </a:srgbClr>
          </a:solidFill>
          <a:ln>
            <a:solidFill>
              <a:srgbClr val="005BB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Exploit</a:t>
            </a:r>
            <a:r>
              <a:rPr lang="de-DE" dirty="0" smtClean="0"/>
              <a:t> </a:t>
            </a:r>
            <a:r>
              <a:rPr lang="de-DE" dirty="0" err="1" smtClean="0"/>
              <a:t>Imbalance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Improve</a:t>
            </a:r>
            <a:r>
              <a:rPr lang="de-DE" dirty="0" smtClean="0"/>
              <a:t> </a:t>
            </a:r>
            <a:r>
              <a:rPr lang="de-DE" dirty="0" err="1" smtClean="0"/>
              <a:t>Scalability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456029" y="1772816"/>
            <a:ext cx="2124083" cy="3960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Caller Sensitive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456029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456029" y="2817892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456029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V="1">
            <a:off x="4518071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4518071" y="3213936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V="1">
            <a:off x="4518071" y="2168860"/>
            <a:ext cx="0" cy="649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877392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77392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35" name="Gerade Verbindung mit Pfeil 34"/>
          <p:cNvCxnSpPr>
            <a:stCxn id="27" idx="0"/>
            <a:endCxn id="30" idx="2"/>
          </p:cNvCxnSpPr>
          <p:nvPr/>
        </p:nvCxnSpPr>
        <p:spPr>
          <a:xfrm flipV="1">
            <a:off x="1939434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V="1">
            <a:off x="2339752" y="3213936"/>
            <a:ext cx="1296145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/>
        </p:nvSpPr>
        <p:spPr>
          <a:xfrm>
            <a:off x="6048317" y="4900972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048317" y="2810819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6048317" y="3855895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39" name="Gerade Verbindung mit Pfeil 38"/>
          <p:cNvCxnSpPr/>
          <p:nvPr/>
        </p:nvCxnSpPr>
        <p:spPr>
          <a:xfrm flipV="1">
            <a:off x="7110359" y="4251939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 flipV="1">
            <a:off x="7110359" y="3206863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Rechteck 40"/>
          <p:cNvSpPr/>
          <p:nvPr/>
        </p:nvSpPr>
        <p:spPr>
          <a:xfrm>
            <a:off x="6048317" y="1772816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2" name="Gerade Verbindung mit Pfeil 41"/>
          <p:cNvCxnSpPr/>
          <p:nvPr/>
        </p:nvCxnSpPr>
        <p:spPr>
          <a:xfrm flipV="1">
            <a:off x="7110359" y="2168860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 flipV="1">
            <a:off x="4932040" y="3228184"/>
            <a:ext cx="1296145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Rechteck 43"/>
          <p:cNvSpPr/>
          <p:nvPr/>
        </p:nvSpPr>
        <p:spPr>
          <a:xfrm>
            <a:off x="877392" y="2813452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1939434" y="3206863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877392" y="1772816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7" name="Gerade Verbindung mit Pfeil 46"/>
          <p:cNvCxnSpPr/>
          <p:nvPr/>
        </p:nvCxnSpPr>
        <p:spPr>
          <a:xfrm flipV="1">
            <a:off x="1939434" y="2168860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Abgerundetes Rechteck 48"/>
          <p:cNvSpPr/>
          <p:nvPr/>
        </p:nvSpPr>
        <p:spPr>
          <a:xfrm>
            <a:off x="6137012" y="5679250"/>
            <a:ext cx="2035388" cy="396044"/>
          </a:xfrm>
          <a:prstGeom prst="roundRect">
            <a:avLst/>
          </a:prstGeom>
          <a:gradFill>
            <a:gsLst>
              <a:gs pos="0">
                <a:srgbClr val="005BB4"/>
              </a:gs>
              <a:gs pos="80000">
                <a:srgbClr val="A7DFFF"/>
              </a:gs>
              <a:gs pos="100000">
                <a:srgbClr val="BCDCFF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~45,000 </a:t>
            </a:r>
            <a:r>
              <a:rPr lang="de-DE" dirty="0" err="1" smtClean="0"/>
              <a:t>methods</a:t>
            </a:r>
            <a:endParaRPr lang="de-DE" dirty="0"/>
          </a:p>
        </p:txBody>
      </p:sp>
      <p:cxnSp>
        <p:nvCxnSpPr>
          <p:cNvPr id="54" name="Gerade Verbindung mit Pfeil 53"/>
          <p:cNvCxnSpPr/>
          <p:nvPr/>
        </p:nvCxnSpPr>
        <p:spPr>
          <a:xfrm flipH="1" flipV="1">
            <a:off x="5364088" y="2168860"/>
            <a:ext cx="1296144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Abgerundetes Rechteck 63"/>
          <p:cNvSpPr/>
          <p:nvPr/>
        </p:nvSpPr>
        <p:spPr>
          <a:xfrm>
            <a:off x="4263173" y="1304764"/>
            <a:ext cx="1512168" cy="3960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64 </a:t>
            </a:r>
            <a:r>
              <a:rPr lang="de-DE" dirty="0" err="1" smtClean="0"/>
              <a:t>methods</a:t>
            </a:r>
            <a:endParaRPr lang="de-DE" dirty="0"/>
          </a:p>
        </p:txBody>
      </p:sp>
      <p:sp>
        <p:nvSpPr>
          <p:cNvPr id="65" name="Abgerundetes Rechteck 64"/>
          <p:cNvSpPr/>
          <p:nvPr/>
        </p:nvSpPr>
        <p:spPr>
          <a:xfrm>
            <a:off x="6392995" y="2327258"/>
            <a:ext cx="1779405" cy="3960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3,656 </a:t>
            </a:r>
            <a:r>
              <a:rPr lang="de-DE" dirty="0" err="1" smtClean="0"/>
              <a:t>call</a:t>
            </a:r>
            <a:r>
              <a:rPr lang="de-DE" dirty="0" smtClean="0"/>
              <a:t> </a:t>
            </a:r>
            <a:r>
              <a:rPr lang="de-DE" dirty="0" err="1" smtClean="0"/>
              <a:t>sites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144016" y="980728"/>
            <a:ext cx="8820472" cy="554461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Freihandform 49"/>
          <p:cNvSpPr/>
          <p:nvPr/>
        </p:nvSpPr>
        <p:spPr>
          <a:xfrm flipV="1">
            <a:off x="5286260" y="2214901"/>
            <a:ext cx="107404" cy="2726267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4" h="2726267">
                <a:moveTo>
                  <a:pt x="39094" y="2726267"/>
                </a:moveTo>
                <a:cubicBezTo>
                  <a:pt x="75782" y="2440517"/>
                  <a:pt x="112471" y="2154767"/>
                  <a:pt x="106827" y="1837267"/>
                </a:cubicBezTo>
                <a:cubicBezTo>
                  <a:pt x="101183" y="1519767"/>
                  <a:pt x="20749" y="1127478"/>
                  <a:pt x="5227" y="821267"/>
                </a:cubicBezTo>
                <a:cubicBezTo>
                  <a:pt x="-10295" y="515056"/>
                  <a:pt x="13694" y="0"/>
                  <a:pt x="13694" y="0"/>
                </a:cubicBezTo>
              </a:path>
            </a:pathLst>
          </a:custGeom>
          <a:ln>
            <a:solidFill>
              <a:srgbClr val="005BB4"/>
            </a:solidFill>
            <a:headEnd type="non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Freihandform 50"/>
          <p:cNvSpPr/>
          <p:nvPr/>
        </p:nvSpPr>
        <p:spPr>
          <a:xfrm flipH="1" flipV="1">
            <a:off x="3458142" y="2168860"/>
            <a:ext cx="107404" cy="2726267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4" h="2726267">
                <a:moveTo>
                  <a:pt x="39094" y="2726267"/>
                </a:moveTo>
                <a:cubicBezTo>
                  <a:pt x="75782" y="2440517"/>
                  <a:pt x="112471" y="2154767"/>
                  <a:pt x="106827" y="1837267"/>
                </a:cubicBezTo>
                <a:cubicBezTo>
                  <a:pt x="101183" y="1519767"/>
                  <a:pt x="20749" y="1127478"/>
                  <a:pt x="5227" y="821267"/>
                </a:cubicBezTo>
                <a:cubicBezTo>
                  <a:pt x="-10295" y="515056"/>
                  <a:pt x="13694" y="0"/>
                  <a:pt x="13694" y="0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Freihandform 51"/>
          <p:cNvSpPr/>
          <p:nvPr/>
        </p:nvSpPr>
        <p:spPr>
          <a:xfrm>
            <a:off x="5292080" y="2206186"/>
            <a:ext cx="107404" cy="2726267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4" h="2726267">
                <a:moveTo>
                  <a:pt x="39094" y="2726267"/>
                </a:moveTo>
                <a:cubicBezTo>
                  <a:pt x="75782" y="2440517"/>
                  <a:pt x="112471" y="2154767"/>
                  <a:pt x="106827" y="1837267"/>
                </a:cubicBezTo>
                <a:cubicBezTo>
                  <a:pt x="101183" y="1519767"/>
                  <a:pt x="20749" y="1127478"/>
                  <a:pt x="5227" y="821267"/>
                </a:cubicBezTo>
                <a:cubicBezTo>
                  <a:pt x="-10295" y="515056"/>
                  <a:pt x="13694" y="0"/>
                  <a:pt x="13694" y="0"/>
                </a:cubicBezTo>
              </a:path>
            </a:pathLst>
          </a:custGeom>
          <a:ln>
            <a:solidFill>
              <a:srgbClr val="005BB4"/>
            </a:solidFill>
            <a:headEnd type="non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Abgerundetes Rechteck 55"/>
          <p:cNvSpPr/>
          <p:nvPr/>
        </p:nvSpPr>
        <p:spPr>
          <a:xfrm rot="20787339">
            <a:off x="5639902" y="4160940"/>
            <a:ext cx="2793105" cy="559269"/>
          </a:xfrm>
          <a:prstGeom prst="roundRect">
            <a:avLst/>
          </a:prstGeom>
          <a:gradFill>
            <a:gsLst>
              <a:gs pos="0">
                <a:srgbClr val="005BB4"/>
              </a:gs>
              <a:gs pos="80000">
                <a:srgbClr val="A7DFFF"/>
              </a:gs>
              <a:gs pos="100000">
                <a:srgbClr val="BCDCFF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Reverse Analysis</a:t>
            </a:r>
            <a:endParaRPr lang="de-DE" b="1" dirty="0"/>
          </a:p>
        </p:txBody>
      </p:sp>
      <p:sp>
        <p:nvSpPr>
          <p:cNvPr id="57" name="Freihandform 56"/>
          <p:cNvSpPr/>
          <p:nvPr/>
        </p:nvSpPr>
        <p:spPr>
          <a:xfrm flipH="1" flipV="1">
            <a:off x="984459" y="2168860"/>
            <a:ext cx="2669925" cy="2827867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  <a:gd name="connsiteX0" fmla="*/ 33997 w 1371730"/>
              <a:gd name="connsiteY0" fmla="*/ 2777067 h 2777067"/>
              <a:gd name="connsiteX1" fmla="*/ 101730 w 1371730"/>
              <a:gd name="connsiteY1" fmla="*/ 1888067 h 2777067"/>
              <a:gd name="connsiteX2" fmla="*/ 130 w 1371730"/>
              <a:gd name="connsiteY2" fmla="*/ 872067 h 2777067"/>
              <a:gd name="connsiteX3" fmla="*/ 1371730 w 1371730"/>
              <a:gd name="connsiteY3" fmla="*/ 0 h 2777067"/>
              <a:gd name="connsiteX0" fmla="*/ 27864 w 1365597"/>
              <a:gd name="connsiteY0" fmla="*/ 2777067 h 2777067"/>
              <a:gd name="connsiteX1" fmla="*/ 95597 w 1365597"/>
              <a:gd name="connsiteY1" fmla="*/ 1888067 h 2777067"/>
              <a:gd name="connsiteX2" fmla="*/ 1170864 w 1365597"/>
              <a:gd name="connsiteY2" fmla="*/ 965200 h 2777067"/>
              <a:gd name="connsiteX3" fmla="*/ 1365597 w 1365597"/>
              <a:gd name="connsiteY3" fmla="*/ 0 h 2777067"/>
              <a:gd name="connsiteX0" fmla="*/ 27864 w 1365597"/>
              <a:gd name="connsiteY0" fmla="*/ 2777067 h 2777067"/>
              <a:gd name="connsiteX1" fmla="*/ 95597 w 1365597"/>
              <a:gd name="connsiteY1" fmla="*/ 1888067 h 2777067"/>
              <a:gd name="connsiteX2" fmla="*/ 1170864 w 1365597"/>
              <a:gd name="connsiteY2" fmla="*/ 965200 h 2777067"/>
              <a:gd name="connsiteX3" fmla="*/ 1365597 w 1365597"/>
              <a:gd name="connsiteY3" fmla="*/ 0 h 2777067"/>
              <a:gd name="connsiteX0" fmla="*/ 127310 w 2630951"/>
              <a:gd name="connsiteY0" fmla="*/ 2777067 h 2777067"/>
              <a:gd name="connsiteX1" fmla="*/ 195043 w 2630951"/>
              <a:gd name="connsiteY1" fmla="*/ 1888067 h 2777067"/>
              <a:gd name="connsiteX2" fmla="*/ 2624976 w 2630951"/>
              <a:gd name="connsiteY2" fmla="*/ 948267 h 2777067"/>
              <a:gd name="connsiteX3" fmla="*/ 1465043 w 2630951"/>
              <a:gd name="connsiteY3" fmla="*/ 0 h 2777067"/>
              <a:gd name="connsiteX0" fmla="*/ 127310 w 2654884"/>
              <a:gd name="connsiteY0" fmla="*/ 2827867 h 2827867"/>
              <a:gd name="connsiteX1" fmla="*/ 195043 w 2654884"/>
              <a:gd name="connsiteY1" fmla="*/ 1938867 h 2827867"/>
              <a:gd name="connsiteX2" fmla="*/ 2624976 w 2654884"/>
              <a:gd name="connsiteY2" fmla="*/ 999067 h 2827867"/>
              <a:gd name="connsiteX3" fmla="*/ 2531843 w 2654884"/>
              <a:gd name="connsiteY3" fmla="*/ 0 h 2827867"/>
              <a:gd name="connsiteX0" fmla="*/ 127310 w 2654884"/>
              <a:gd name="connsiteY0" fmla="*/ 2827867 h 2827867"/>
              <a:gd name="connsiteX1" fmla="*/ 195043 w 2654884"/>
              <a:gd name="connsiteY1" fmla="*/ 1938867 h 2827867"/>
              <a:gd name="connsiteX2" fmla="*/ 2624976 w 2654884"/>
              <a:gd name="connsiteY2" fmla="*/ 999067 h 2827867"/>
              <a:gd name="connsiteX3" fmla="*/ 2531843 w 2654884"/>
              <a:gd name="connsiteY3" fmla="*/ 0 h 2827867"/>
              <a:gd name="connsiteX0" fmla="*/ 127935 w 2663058"/>
              <a:gd name="connsiteY0" fmla="*/ 2827867 h 2827867"/>
              <a:gd name="connsiteX1" fmla="*/ 195668 w 2663058"/>
              <a:gd name="connsiteY1" fmla="*/ 1938867 h 2827867"/>
              <a:gd name="connsiteX2" fmla="*/ 2634068 w 2663058"/>
              <a:gd name="connsiteY2" fmla="*/ 999067 h 2827867"/>
              <a:gd name="connsiteX3" fmla="*/ 2532468 w 2663058"/>
              <a:gd name="connsiteY3" fmla="*/ 0 h 2827867"/>
              <a:gd name="connsiteX0" fmla="*/ 127935 w 2668285"/>
              <a:gd name="connsiteY0" fmla="*/ 2827867 h 2827867"/>
              <a:gd name="connsiteX1" fmla="*/ 195668 w 2668285"/>
              <a:gd name="connsiteY1" fmla="*/ 1938867 h 2827867"/>
              <a:gd name="connsiteX2" fmla="*/ 2634068 w 2668285"/>
              <a:gd name="connsiteY2" fmla="*/ 999067 h 2827867"/>
              <a:gd name="connsiteX3" fmla="*/ 2532468 w 2668285"/>
              <a:gd name="connsiteY3" fmla="*/ 0 h 2827867"/>
              <a:gd name="connsiteX0" fmla="*/ 127935 w 2669925"/>
              <a:gd name="connsiteY0" fmla="*/ 2827867 h 2827867"/>
              <a:gd name="connsiteX1" fmla="*/ 195668 w 2669925"/>
              <a:gd name="connsiteY1" fmla="*/ 1938867 h 2827867"/>
              <a:gd name="connsiteX2" fmla="*/ 2634068 w 2669925"/>
              <a:gd name="connsiteY2" fmla="*/ 999067 h 2827867"/>
              <a:gd name="connsiteX3" fmla="*/ 2532468 w 2669925"/>
              <a:gd name="connsiteY3" fmla="*/ 0 h 282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9925" h="2827867">
                <a:moveTo>
                  <a:pt x="127935" y="2827867"/>
                </a:moveTo>
                <a:cubicBezTo>
                  <a:pt x="164623" y="2542117"/>
                  <a:pt x="-222021" y="2243667"/>
                  <a:pt x="195668" y="1938867"/>
                </a:cubicBezTo>
                <a:cubicBezTo>
                  <a:pt x="613357" y="1634067"/>
                  <a:pt x="2412522" y="1533878"/>
                  <a:pt x="2634068" y="999067"/>
                </a:cubicBezTo>
                <a:cubicBezTo>
                  <a:pt x="2754646" y="707993"/>
                  <a:pt x="2532468" y="0"/>
                  <a:pt x="2532468" y="0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Multiplizieren 2"/>
          <p:cNvSpPr/>
          <p:nvPr/>
        </p:nvSpPr>
        <p:spPr>
          <a:xfrm rot="21214275">
            <a:off x="984459" y="3138049"/>
            <a:ext cx="1561976" cy="862540"/>
          </a:xfrm>
          <a:prstGeom prst="mathMultiply">
            <a:avLst>
              <a:gd name="adj1" fmla="val 70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2" grpId="1" animBg="1"/>
      <p:bldP spid="56" grpId="0" animBg="1"/>
      <p:bldP spid="57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IFDS </a:t>
            </a:r>
            <a:r>
              <a:rPr lang="de-DE" dirty="0" err="1" smtClean="0"/>
              <a:t>Algorithm</a:t>
            </a:r>
            <a:r>
              <a:rPr lang="de-DE" dirty="0" smtClean="0"/>
              <a:t> [17,19] Reports </a:t>
            </a:r>
            <a:r>
              <a:rPr lang="de-DE" dirty="0" err="1" smtClean="0"/>
              <a:t>Leaks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456029" y="1772816"/>
            <a:ext cx="2124083" cy="3960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Caller Sensitive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877392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58" name="Rechteck 57"/>
          <p:cNvSpPr/>
          <p:nvPr/>
        </p:nvSpPr>
        <p:spPr>
          <a:xfrm>
            <a:off x="144016" y="6021288"/>
            <a:ext cx="8820472" cy="50405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>
          <a:xfrm flipH="1">
            <a:off x="3131840" y="2143831"/>
            <a:ext cx="504058" cy="106303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/>
          <p:nvPr/>
        </p:nvCxnSpPr>
        <p:spPr>
          <a:xfrm flipH="1">
            <a:off x="2339752" y="3841647"/>
            <a:ext cx="504058" cy="1063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2699792" y="3102059"/>
            <a:ext cx="5613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?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IFDS </a:t>
            </a:r>
            <a:r>
              <a:rPr lang="de-DE" dirty="0" err="1" smtClean="0"/>
              <a:t>Algorithm</a:t>
            </a:r>
            <a:r>
              <a:rPr lang="de-DE" dirty="0" smtClean="0"/>
              <a:t>: Computing </a:t>
            </a:r>
            <a:r>
              <a:rPr lang="de-DE" dirty="0" err="1" smtClean="0"/>
              <a:t>Summaries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411760" y="1945863"/>
            <a:ext cx="28083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onsolas"/>
                <a:cs typeface="Consolas"/>
              </a:rPr>
              <a:t>foo(a) {   </a:t>
            </a:r>
          </a:p>
          <a:p>
            <a:endParaRPr lang="de-DE" dirty="0" smtClean="0">
              <a:latin typeface="Consolas"/>
              <a:cs typeface="Consolas"/>
            </a:endParaRPr>
          </a:p>
          <a:p>
            <a:endParaRPr lang="de-DE" dirty="0" smtClean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    b = a</a:t>
            </a:r>
          </a:p>
          <a:p>
            <a:endParaRPr lang="de-DE" dirty="0" smtClean="0">
              <a:latin typeface="Consolas"/>
              <a:cs typeface="Consolas"/>
            </a:endParaRPr>
          </a:p>
          <a:p>
            <a:endParaRPr lang="de-DE" dirty="0">
              <a:latin typeface="Consolas"/>
              <a:cs typeface="Consolas"/>
            </a:endParaRPr>
          </a:p>
          <a:p>
            <a:r>
              <a:rPr lang="de-DE" dirty="0">
                <a:latin typeface="Consolas"/>
                <a:cs typeface="Consolas"/>
              </a:rPr>
              <a:t> </a:t>
            </a:r>
            <a:r>
              <a:rPr lang="de-DE" dirty="0" smtClean="0">
                <a:latin typeface="Consolas"/>
                <a:cs typeface="Consolas"/>
              </a:rPr>
              <a:t>   c = b</a:t>
            </a:r>
          </a:p>
          <a:p>
            <a:endParaRPr lang="de-DE" dirty="0" smtClean="0">
              <a:latin typeface="Consolas"/>
              <a:cs typeface="Consolas"/>
            </a:endParaRPr>
          </a:p>
          <a:p>
            <a:endParaRPr lang="de-DE" dirty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    </a:t>
            </a:r>
            <a:r>
              <a:rPr lang="de-DE" dirty="0" err="1" smtClean="0">
                <a:latin typeface="Consolas"/>
                <a:cs typeface="Consolas"/>
              </a:rPr>
              <a:t>return</a:t>
            </a:r>
            <a:r>
              <a:rPr lang="de-DE" dirty="0" smtClean="0">
                <a:latin typeface="Consolas"/>
                <a:cs typeface="Consolas"/>
              </a:rPr>
              <a:t> c</a:t>
            </a:r>
            <a:endParaRPr lang="de-DE" dirty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}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2123728" y="2779484"/>
            <a:ext cx="43794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1:</a:t>
            </a:r>
          </a:p>
          <a:p>
            <a:endParaRPr lang="de-DE" dirty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endParaRPr lang="de-DE" dirty="0" smtClean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2:</a:t>
            </a:r>
          </a:p>
          <a:p>
            <a:endParaRPr lang="de-DE" dirty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endParaRPr lang="de-DE" dirty="0" smtClean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3: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681138" y="2294033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1"/>
                </a:solidFill>
              </a:rPr>
              <a:t>a </a:t>
            </a:r>
            <a:r>
              <a:rPr lang="de-DE" dirty="0" smtClean="0">
                <a:solidFill>
                  <a:schemeClr val="accent1"/>
                </a:solidFill>
                <a:sym typeface="Wingdings"/>
              </a:rPr>
              <a:t>{a}</a:t>
            </a:r>
            <a:endParaRPr lang="de-DE" dirty="0">
              <a:solidFill>
                <a:schemeClr val="accent1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>
            <a:off x="3131840" y="2276872"/>
            <a:ext cx="144016" cy="5217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3904562" y="2848478"/>
            <a:ext cx="0" cy="310063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3904562" y="2789209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5BB4"/>
                </a:solidFill>
              </a:rPr>
              <a:t>a 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{a, b}</a:t>
            </a:r>
            <a:endParaRPr lang="de-DE" dirty="0">
              <a:solidFill>
                <a:srgbClr val="005BB4"/>
              </a:solidFill>
            </a:endParaRPr>
          </a:p>
        </p:txBody>
      </p:sp>
      <p:sp>
        <p:nvSpPr>
          <p:cNvPr id="19" name="Freihandform 18"/>
          <p:cNvSpPr/>
          <p:nvPr/>
        </p:nvSpPr>
        <p:spPr>
          <a:xfrm>
            <a:off x="2795700" y="2276872"/>
            <a:ext cx="266417" cy="1238651"/>
          </a:xfrm>
          <a:custGeom>
            <a:avLst/>
            <a:gdLst>
              <a:gd name="connsiteX0" fmla="*/ 0 w 505001"/>
              <a:gd name="connsiteY0" fmla="*/ 0 h 2755474"/>
              <a:gd name="connsiteX1" fmla="*/ 503227 w 505001"/>
              <a:gd name="connsiteY1" fmla="*/ 1393079 h 2755474"/>
              <a:gd name="connsiteX2" fmla="*/ 135012 w 505001"/>
              <a:gd name="connsiteY2" fmla="*/ 2755474 h 2755474"/>
              <a:gd name="connsiteX0" fmla="*/ 0 w 135012"/>
              <a:gd name="connsiteY0" fmla="*/ 0 h 2755474"/>
              <a:gd name="connsiteX1" fmla="*/ 135012 w 135012"/>
              <a:gd name="connsiteY1" fmla="*/ 2755474 h 2755474"/>
              <a:gd name="connsiteX0" fmla="*/ 0 w 1371145"/>
              <a:gd name="connsiteY0" fmla="*/ 0 h 2670808"/>
              <a:gd name="connsiteX1" fmla="*/ 1371145 w 1371145"/>
              <a:gd name="connsiteY1" fmla="*/ 2670808 h 26708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964745"/>
              <a:gd name="connsiteY0" fmla="*/ 0 h 664208"/>
              <a:gd name="connsiteX1" fmla="*/ 964745 w 964745"/>
              <a:gd name="connsiteY1" fmla="*/ 664208 h 664208"/>
              <a:gd name="connsiteX0" fmla="*/ 0 w 983636"/>
              <a:gd name="connsiteY0" fmla="*/ 0 h 664208"/>
              <a:gd name="connsiteX1" fmla="*/ 964745 w 983636"/>
              <a:gd name="connsiteY1" fmla="*/ 664208 h 664208"/>
              <a:gd name="connsiteX0" fmla="*/ 0 w 964745"/>
              <a:gd name="connsiteY0" fmla="*/ 0 h 664208"/>
              <a:gd name="connsiteX1" fmla="*/ 964745 w 964745"/>
              <a:gd name="connsiteY1" fmla="*/ 664208 h 664208"/>
              <a:gd name="connsiteX0" fmla="*/ 105112 w 384057"/>
              <a:gd name="connsiteY0" fmla="*/ 0 h 731942"/>
              <a:gd name="connsiteX1" fmla="*/ 384057 w 384057"/>
              <a:gd name="connsiteY1" fmla="*/ 731942 h 731942"/>
              <a:gd name="connsiteX0" fmla="*/ 391085 w 670030"/>
              <a:gd name="connsiteY0" fmla="*/ 0 h 731942"/>
              <a:gd name="connsiteX1" fmla="*/ 670030 w 670030"/>
              <a:gd name="connsiteY1" fmla="*/ 731942 h 731942"/>
              <a:gd name="connsiteX0" fmla="*/ 422719 w 642398"/>
              <a:gd name="connsiteY0" fmla="*/ 0 h 791208"/>
              <a:gd name="connsiteX1" fmla="*/ 642398 w 642398"/>
              <a:gd name="connsiteY1" fmla="*/ 791208 h 791208"/>
              <a:gd name="connsiteX0" fmla="*/ 310222 w 529901"/>
              <a:gd name="connsiteY0" fmla="*/ 0 h 791208"/>
              <a:gd name="connsiteX1" fmla="*/ 529901 w 529901"/>
              <a:gd name="connsiteY1" fmla="*/ 791208 h 791208"/>
              <a:gd name="connsiteX0" fmla="*/ 316882 w 536561"/>
              <a:gd name="connsiteY0" fmla="*/ 0 h 791208"/>
              <a:gd name="connsiteX1" fmla="*/ 536561 w 536561"/>
              <a:gd name="connsiteY1" fmla="*/ 791208 h 791208"/>
              <a:gd name="connsiteX0" fmla="*/ 260897 w 616043"/>
              <a:gd name="connsiteY0" fmla="*/ 0 h 681141"/>
              <a:gd name="connsiteX1" fmla="*/ 616043 w 616043"/>
              <a:gd name="connsiteY1" fmla="*/ 681141 h 681141"/>
              <a:gd name="connsiteX0" fmla="*/ 525419 w 525419"/>
              <a:gd name="connsiteY0" fmla="*/ 0 h 2526874"/>
              <a:gd name="connsiteX1" fmla="*/ 381032 w 525419"/>
              <a:gd name="connsiteY1" fmla="*/ 2526874 h 2526874"/>
              <a:gd name="connsiteX0" fmla="*/ 532833 w 532833"/>
              <a:gd name="connsiteY0" fmla="*/ 0 h 2526874"/>
              <a:gd name="connsiteX1" fmla="*/ 388446 w 532833"/>
              <a:gd name="connsiteY1" fmla="*/ 2526874 h 2526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2833" h="2526874">
                <a:moveTo>
                  <a:pt x="532833" y="0"/>
                </a:moveTo>
                <a:cubicBezTo>
                  <a:pt x="123459" y="373802"/>
                  <a:pt x="-353646" y="1822871"/>
                  <a:pt x="388446" y="2526874"/>
                </a:cubicBezTo>
              </a:path>
            </a:pathLst>
          </a:cu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feld 19"/>
          <p:cNvSpPr txBox="1"/>
          <p:nvPr/>
        </p:nvSpPr>
        <p:spPr>
          <a:xfrm>
            <a:off x="1422005" y="3158541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dirty="0" smtClean="0">
                <a:sym typeface="Wingdings"/>
              </a:rPr>
              <a:t>{a, b}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846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 animBg="1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IFDS </a:t>
            </a:r>
            <a:r>
              <a:rPr lang="de-DE" dirty="0" err="1"/>
              <a:t>Algorithm</a:t>
            </a:r>
            <a:r>
              <a:rPr lang="de-DE" dirty="0"/>
              <a:t>: Computing </a:t>
            </a:r>
            <a:r>
              <a:rPr lang="de-DE" dirty="0" err="1"/>
              <a:t>Summaries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411760" y="1945863"/>
            <a:ext cx="28083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onsolas"/>
                <a:cs typeface="Consolas"/>
              </a:rPr>
              <a:t>foo(a) {   </a:t>
            </a:r>
          </a:p>
          <a:p>
            <a:endParaRPr lang="de-DE" dirty="0" smtClean="0">
              <a:latin typeface="Consolas"/>
              <a:cs typeface="Consolas"/>
            </a:endParaRPr>
          </a:p>
          <a:p>
            <a:endParaRPr lang="de-DE" dirty="0" smtClean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    b = a</a:t>
            </a:r>
          </a:p>
          <a:p>
            <a:endParaRPr lang="de-DE" dirty="0" smtClean="0">
              <a:latin typeface="Consolas"/>
              <a:cs typeface="Consolas"/>
            </a:endParaRPr>
          </a:p>
          <a:p>
            <a:endParaRPr lang="de-DE" dirty="0">
              <a:latin typeface="Consolas"/>
              <a:cs typeface="Consolas"/>
            </a:endParaRPr>
          </a:p>
          <a:p>
            <a:r>
              <a:rPr lang="de-DE" dirty="0">
                <a:latin typeface="Consolas"/>
                <a:cs typeface="Consolas"/>
              </a:rPr>
              <a:t> </a:t>
            </a:r>
            <a:r>
              <a:rPr lang="de-DE" dirty="0" smtClean="0">
                <a:latin typeface="Consolas"/>
                <a:cs typeface="Consolas"/>
              </a:rPr>
              <a:t>   c = b</a:t>
            </a:r>
          </a:p>
          <a:p>
            <a:endParaRPr lang="de-DE" dirty="0" smtClean="0">
              <a:latin typeface="Consolas"/>
              <a:cs typeface="Consolas"/>
            </a:endParaRPr>
          </a:p>
          <a:p>
            <a:endParaRPr lang="de-DE" dirty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    </a:t>
            </a:r>
            <a:r>
              <a:rPr lang="de-DE" dirty="0" err="1" smtClean="0">
                <a:latin typeface="Consolas"/>
                <a:cs typeface="Consolas"/>
              </a:rPr>
              <a:t>return</a:t>
            </a:r>
            <a:r>
              <a:rPr lang="de-DE" dirty="0" smtClean="0">
                <a:latin typeface="Consolas"/>
                <a:cs typeface="Consolas"/>
              </a:rPr>
              <a:t> c</a:t>
            </a:r>
            <a:endParaRPr lang="de-DE" dirty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}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2123728" y="2779484"/>
            <a:ext cx="43794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1:</a:t>
            </a:r>
          </a:p>
          <a:p>
            <a:endParaRPr lang="de-DE" dirty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endParaRPr lang="de-DE" dirty="0" smtClean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2:</a:t>
            </a:r>
          </a:p>
          <a:p>
            <a:endParaRPr lang="de-DE" dirty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endParaRPr lang="de-DE" dirty="0" smtClean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3:</a:t>
            </a:r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3904562" y="3632285"/>
            <a:ext cx="0" cy="310063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3904562" y="3429000"/>
            <a:ext cx="1128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5BB4"/>
                </a:solidFill>
              </a:rPr>
              <a:t>a 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{a}</a:t>
            </a:r>
          </a:p>
          <a:p>
            <a:r>
              <a:rPr lang="de-DE" dirty="0">
                <a:solidFill>
                  <a:srgbClr val="005BB4"/>
                </a:solidFill>
                <a:sym typeface="Wingdings"/>
              </a:rPr>
              <a:t>b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 </a:t>
            </a:r>
            <a:r>
              <a:rPr lang="de-DE" dirty="0" smtClean="0">
                <a:solidFill>
                  <a:srgbClr val="005BB4"/>
                </a:solidFill>
                <a:sym typeface="Wingdings" panose="05000000000000000000" pitchFamily="2" charset="2"/>
              </a:rPr>
              <a:t>{b, c}</a:t>
            </a:r>
            <a:endParaRPr lang="de-DE" dirty="0">
              <a:solidFill>
                <a:srgbClr val="005BB4"/>
              </a:solidFill>
            </a:endParaRPr>
          </a:p>
        </p:txBody>
      </p:sp>
      <p:sp>
        <p:nvSpPr>
          <p:cNvPr id="19" name="Freihandform 18"/>
          <p:cNvSpPr/>
          <p:nvPr/>
        </p:nvSpPr>
        <p:spPr>
          <a:xfrm>
            <a:off x="2795700" y="2276872"/>
            <a:ext cx="266417" cy="1238651"/>
          </a:xfrm>
          <a:custGeom>
            <a:avLst/>
            <a:gdLst>
              <a:gd name="connsiteX0" fmla="*/ 0 w 505001"/>
              <a:gd name="connsiteY0" fmla="*/ 0 h 2755474"/>
              <a:gd name="connsiteX1" fmla="*/ 503227 w 505001"/>
              <a:gd name="connsiteY1" fmla="*/ 1393079 h 2755474"/>
              <a:gd name="connsiteX2" fmla="*/ 135012 w 505001"/>
              <a:gd name="connsiteY2" fmla="*/ 2755474 h 2755474"/>
              <a:gd name="connsiteX0" fmla="*/ 0 w 135012"/>
              <a:gd name="connsiteY0" fmla="*/ 0 h 2755474"/>
              <a:gd name="connsiteX1" fmla="*/ 135012 w 135012"/>
              <a:gd name="connsiteY1" fmla="*/ 2755474 h 2755474"/>
              <a:gd name="connsiteX0" fmla="*/ 0 w 1371145"/>
              <a:gd name="connsiteY0" fmla="*/ 0 h 2670808"/>
              <a:gd name="connsiteX1" fmla="*/ 1371145 w 1371145"/>
              <a:gd name="connsiteY1" fmla="*/ 2670808 h 26708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964745"/>
              <a:gd name="connsiteY0" fmla="*/ 0 h 664208"/>
              <a:gd name="connsiteX1" fmla="*/ 964745 w 964745"/>
              <a:gd name="connsiteY1" fmla="*/ 664208 h 664208"/>
              <a:gd name="connsiteX0" fmla="*/ 0 w 983636"/>
              <a:gd name="connsiteY0" fmla="*/ 0 h 664208"/>
              <a:gd name="connsiteX1" fmla="*/ 964745 w 983636"/>
              <a:gd name="connsiteY1" fmla="*/ 664208 h 664208"/>
              <a:gd name="connsiteX0" fmla="*/ 0 w 964745"/>
              <a:gd name="connsiteY0" fmla="*/ 0 h 664208"/>
              <a:gd name="connsiteX1" fmla="*/ 964745 w 964745"/>
              <a:gd name="connsiteY1" fmla="*/ 664208 h 664208"/>
              <a:gd name="connsiteX0" fmla="*/ 105112 w 384057"/>
              <a:gd name="connsiteY0" fmla="*/ 0 h 731942"/>
              <a:gd name="connsiteX1" fmla="*/ 384057 w 384057"/>
              <a:gd name="connsiteY1" fmla="*/ 731942 h 731942"/>
              <a:gd name="connsiteX0" fmla="*/ 391085 w 670030"/>
              <a:gd name="connsiteY0" fmla="*/ 0 h 731942"/>
              <a:gd name="connsiteX1" fmla="*/ 670030 w 670030"/>
              <a:gd name="connsiteY1" fmla="*/ 731942 h 731942"/>
              <a:gd name="connsiteX0" fmla="*/ 422719 w 642398"/>
              <a:gd name="connsiteY0" fmla="*/ 0 h 791208"/>
              <a:gd name="connsiteX1" fmla="*/ 642398 w 642398"/>
              <a:gd name="connsiteY1" fmla="*/ 791208 h 791208"/>
              <a:gd name="connsiteX0" fmla="*/ 310222 w 529901"/>
              <a:gd name="connsiteY0" fmla="*/ 0 h 791208"/>
              <a:gd name="connsiteX1" fmla="*/ 529901 w 529901"/>
              <a:gd name="connsiteY1" fmla="*/ 791208 h 791208"/>
              <a:gd name="connsiteX0" fmla="*/ 316882 w 536561"/>
              <a:gd name="connsiteY0" fmla="*/ 0 h 791208"/>
              <a:gd name="connsiteX1" fmla="*/ 536561 w 536561"/>
              <a:gd name="connsiteY1" fmla="*/ 791208 h 791208"/>
              <a:gd name="connsiteX0" fmla="*/ 260897 w 616043"/>
              <a:gd name="connsiteY0" fmla="*/ 0 h 681141"/>
              <a:gd name="connsiteX1" fmla="*/ 616043 w 616043"/>
              <a:gd name="connsiteY1" fmla="*/ 681141 h 681141"/>
              <a:gd name="connsiteX0" fmla="*/ 525419 w 525419"/>
              <a:gd name="connsiteY0" fmla="*/ 0 h 2526874"/>
              <a:gd name="connsiteX1" fmla="*/ 381032 w 525419"/>
              <a:gd name="connsiteY1" fmla="*/ 2526874 h 2526874"/>
              <a:gd name="connsiteX0" fmla="*/ 532833 w 532833"/>
              <a:gd name="connsiteY0" fmla="*/ 0 h 2526874"/>
              <a:gd name="connsiteX1" fmla="*/ 388446 w 532833"/>
              <a:gd name="connsiteY1" fmla="*/ 2526874 h 2526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2833" h="2526874">
                <a:moveTo>
                  <a:pt x="532833" y="0"/>
                </a:moveTo>
                <a:cubicBezTo>
                  <a:pt x="123459" y="373802"/>
                  <a:pt x="-353646" y="1822871"/>
                  <a:pt x="388446" y="2526874"/>
                </a:cubicBezTo>
              </a:path>
            </a:pathLst>
          </a:cu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feld 19"/>
          <p:cNvSpPr txBox="1"/>
          <p:nvPr/>
        </p:nvSpPr>
        <p:spPr>
          <a:xfrm>
            <a:off x="1422005" y="3158541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1"/>
                </a:solidFill>
              </a:rPr>
              <a:t>a </a:t>
            </a:r>
            <a:r>
              <a:rPr lang="de-DE" dirty="0" smtClean="0">
                <a:solidFill>
                  <a:schemeClr val="accent1"/>
                </a:solidFill>
                <a:sym typeface="Wingdings"/>
              </a:rPr>
              <a:t>{a, b}</a:t>
            </a:r>
            <a:endParaRPr lang="de-DE" dirty="0">
              <a:solidFill>
                <a:schemeClr val="accent1"/>
              </a:solidFill>
            </a:endParaRPr>
          </a:p>
        </p:txBody>
      </p:sp>
      <p:sp>
        <p:nvSpPr>
          <p:cNvPr id="11" name="Freihandform 10"/>
          <p:cNvSpPr/>
          <p:nvPr/>
        </p:nvSpPr>
        <p:spPr>
          <a:xfrm>
            <a:off x="2561668" y="2276872"/>
            <a:ext cx="500449" cy="2217552"/>
          </a:xfrm>
          <a:custGeom>
            <a:avLst/>
            <a:gdLst>
              <a:gd name="connsiteX0" fmla="*/ 0 w 505001"/>
              <a:gd name="connsiteY0" fmla="*/ 0 h 2755474"/>
              <a:gd name="connsiteX1" fmla="*/ 503227 w 505001"/>
              <a:gd name="connsiteY1" fmla="*/ 1393079 h 2755474"/>
              <a:gd name="connsiteX2" fmla="*/ 135012 w 505001"/>
              <a:gd name="connsiteY2" fmla="*/ 2755474 h 2755474"/>
              <a:gd name="connsiteX0" fmla="*/ 0 w 135012"/>
              <a:gd name="connsiteY0" fmla="*/ 0 h 2755474"/>
              <a:gd name="connsiteX1" fmla="*/ 135012 w 135012"/>
              <a:gd name="connsiteY1" fmla="*/ 2755474 h 2755474"/>
              <a:gd name="connsiteX0" fmla="*/ 0 w 1371145"/>
              <a:gd name="connsiteY0" fmla="*/ 0 h 2670808"/>
              <a:gd name="connsiteX1" fmla="*/ 1371145 w 1371145"/>
              <a:gd name="connsiteY1" fmla="*/ 2670808 h 26708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964745"/>
              <a:gd name="connsiteY0" fmla="*/ 0 h 664208"/>
              <a:gd name="connsiteX1" fmla="*/ 964745 w 964745"/>
              <a:gd name="connsiteY1" fmla="*/ 664208 h 664208"/>
              <a:gd name="connsiteX0" fmla="*/ 0 w 983636"/>
              <a:gd name="connsiteY0" fmla="*/ 0 h 664208"/>
              <a:gd name="connsiteX1" fmla="*/ 964745 w 983636"/>
              <a:gd name="connsiteY1" fmla="*/ 664208 h 664208"/>
              <a:gd name="connsiteX0" fmla="*/ 0 w 964745"/>
              <a:gd name="connsiteY0" fmla="*/ 0 h 664208"/>
              <a:gd name="connsiteX1" fmla="*/ 964745 w 964745"/>
              <a:gd name="connsiteY1" fmla="*/ 664208 h 664208"/>
              <a:gd name="connsiteX0" fmla="*/ 105112 w 384057"/>
              <a:gd name="connsiteY0" fmla="*/ 0 h 731942"/>
              <a:gd name="connsiteX1" fmla="*/ 384057 w 384057"/>
              <a:gd name="connsiteY1" fmla="*/ 731942 h 731942"/>
              <a:gd name="connsiteX0" fmla="*/ 391085 w 670030"/>
              <a:gd name="connsiteY0" fmla="*/ 0 h 731942"/>
              <a:gd name="connsiteX1" fmla="*/ 670030 w 670030"/>
              <a:gd name="connsiteY1" fmla="*/ 731942 h 731942"/>
              <a:gd name="connsiteX0" fmla="*/ 422719 w 642398"/>
              <a:gd name="connsiteY0" fmla="*/ 0 h 791208"/>
              <a:gd name="connsiteX1" fmla="*/ 642398 w 642398"/>
              <a:gd name="connsiteY1" fmla="*/ 791208 h 791208"/>
              <a:gd name="connsiteX0" fmla="*/ 310222 w 529901"/>
              <a:gd name="connsiteY0" fmla="*/ 0 h 791208"/>
              <a:gd name="connsiteX1" fmla="*/ 529901 w 529901"/>
              <a:gd name="connsiteY1" fmla="*/ 791208 h 791208"/>
              <a:gd name="connsiteX0" fmla="*/ 316882 w 536561"/>
              <a:gd name="connsiteY0" fmla="*/ 0 h 791208"/>
              <a:gd name="connsiteX1" fmla="*/ 536561 w 536561"/>
              <a:gd name="connsiteY1" fmla="*/ 791208 h 791208"/>
              <a:gd name="connsiteX0" fmla="*/ 260897 w 616043"/>
              <a:gd name="connsiteY0" fmla="*/ 0 h 681141"/>
              <a:gd name="connsiteX1" fmla="*/ 616043 w 616043"/>
              <a:gd name="connsiteY1" fmla="*/ 681141 h 681141"/>
              <a:gd name="connsiteX0" fmla="*/ 525419 w 525419"/>
              <a:gd name="connsiteY0" fmla="*/ 0 h 2526874"/>
              <a:gd name="connsiteX1" fmla="*/ 381032 w 525419"/>
              <a:gd name="connsiteY1" fmla="*/ 2526874 h 2526874"/>
              <a:gd name="connsiteX0" fmla="*/ 532833 w 532833"/>
              <a:gd name="connsiteY0" fmla="*/ 0 h 2526874"/>
              <a:gd name="connsiteX1" fmla="*/ 388446 w 532833"/>
              <a:gd name="connsiteY1" fmla="*/ 2526874 h 2526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2833" h="2526874">
                <a:moveTo>
                  <a:pt x="532833" y="0"/>
                </a:moveTo>
                <a:cubicBezTo>
                  <a:pt x="123459" y="373802"/>
                  <a:pt x="-353646" y="1822871"/>
                  <a:pt x="388446" y="2526874"/>
                </a:cubicBezTo>
              </a:path>
            </a:pathLst>
          </a:cu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feld 11"/>
          <p:cNvSpPr txBox="1"/>
          <p:nvPr/>
        </p:nvSpPr>
        <p:spPr>
          <a:xfrm>
            <a:off x="1187624" y="4005064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dirty="0" smtClean="0">
                <a:sym typeface="Wingdings"/>
              </a:rPr>
              <a:t>{a, b, c}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418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IFDS </a:t>
            </a:r>
            <a:r>
              <a:rPr lang="de-DE" dirty="0" err="1"/>
              <a:t>Algorithm</a:t>
            </a:r>
            <a:r>
              <a:rPr lang="de-DE" dirty="0"/>
              <a:t>: Computing </a:t>
            </a:r>
            <a:r>
              <a:rPr lang="de-DE" dirty="0" err="1"/>
              <a:t>Summaries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411760" y="1945863"/>
            <a:ext cx="28083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onsolas"/>
                <a:cs typeface="Consolas"/>
              </a:rPr>
              <a:t>foo(a) {   </a:t>
            </a:r>
          </a:p>
          <a:p>
            <a:endParaRPr lang="de-DE" dirty="0" smtClean="0">
              <a:latin typeface="Consolas"/>
              <a:cs typeface="Consolas"/>
            </a:endParaRPr>
          </a:p>
          <a:p>
            <a:endParaRPr lang="de-DE" dirty="0" smtClean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    b = a</a:t>
            </a:r>
          </a:p>
          <a:p>
            <a:endParaRPr lang="de-DE" dirty="0" smtClean="0">
              <a:latin typeface="Consolas"/>
              <a:cs typeface="Consolas"/>
            </a:endParaRPr>
          </a:p>
          <a:p>
            <a:endParaRPr lang="de-DE" dirty="0">
              <a:latin typeface="Consolas"/>
              <a:cs typeface="Consolas"/>
            </a:endParaRPr>
          </a:p>
          <a:p>
            <a:r>
              <a:rPr lang="de-DE" dirty="0">
                <a:latin typeface="Consolas"/>
                <a:cs typeface="Consolas"/>
              </a:rPr>
              <a:t> </a:t>
            </a:r>
            <a:r>
              <a:rPr lang="de-DE" dirty="0" smtClean="0">
                <a:latin typeface="Consolas"/>
                <a:cs typeface="Consolas"/>
              </a:rPr>
              <a:t>   c = b</a:t>
            </a:r>
          </a:p>
          <a:p>
            <a:endParaRPr lang="de-DE" dirty="0" smtClean="0">
              <a:latin typeface="Consolas"/>
              <a:cs typeface="Consolas"/>
            </a:endParaRPr>
          </a:p>
          <a:p>
            <a:endParaRPr lang="de-DE" dirty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    </a:t>
            </a:r>
            <a:r>
              <a:rPr lang="de-DE" dirty="0" err="1" smtClean="0">
                <a:latin typeface="Consolas"/>
                <a:cs typeface="Consolas"/>
              </a:rPr>
              <a:t>return</a:t>
            </a:r>
            <a:r>
              <a:rPr lang="de-DE" dirty="0" smtClean="0">
                <a:latin typeface="Consolas"/>
                <a:cs typeface="Consolas"/>
              </a:rPr>
              <a:t> c</a:t>
            </a:r>
            <a:endParaRPr lang="de-DE" dirty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}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2123728" y="2779484"/>
            <a:ext cx="43794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1:</a:t>
            </a:r>
          </a:p>
          <a:p>
            <a:endParaRPr lang="de-DE" dirty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endParaRPr lang="de-DE" dirty="0" smtClean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2:</a:t>
            </a:r>
          </a:p>
          <a:p>
            <a:endParaRPr lang="de-DE" dirty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endParaRPr lang="de-DE" dirty="0" smtClean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3:</a:t>
            </a:r>
          </a:p>
        </p:txBody>
      </p:sp>
      <p:sp>
        <p:nvSpPr>
          <p:cNvPr id="11" name="Freihandform 10"/>
          <p:cNvSpPr/>
          <p:nvPr/>
        </p:nvSpPr>
        <p:spPr>
          <a:xfrm>
            <a:off x="2561668" y="2276872"/>
            <a:ext cx="500449" cy="2217552"/>
          </a:xfrm>
          <a:custGeom>
            <a:avLst/>
            <a:gdLst>
              <a:gd name="connsiteX0" fmla="*/ 0 w 505001"/>
              <a:gd name="connsiteY0" fmla="*/ 0 h 2755474"/>
              <a:gd name="connsiteX1" fmla="*/ 503227 w 505001"/>
              <a:gd name="connsiteY1" fmla="*/ 1393079 h 2755474"/>
              <a:gd name="connsiteX2" fmla="*/ 135012 w 505001"/>
              <a:gd name="connsiteY2" fmla="*/ 2755474 h 2755474"/>
              <a:gd name="connsiteX0" fmla="*/ 0 w 135012"/>
              <a:gd name="connsiteY0" fmla="*/ 0 h 2755474"/>
              <a:gd name="connsiteX1" fmla="*/ 135012 w 135012"/>
              <a:gd name="connsiteY1" fmla="*/ 2755474 h 2755474"/>
              <a:gd name="connsiteX0" fmla="*/ 0 w 1371145"/>
              <a:gd name="connsiteY0" fmla="*/ 0 h 2670808"/>
              <a:gd name="connsiteX1" fmla="*/ 1371145 w 1371145"/>
              <a:gd name="connsiteY1" fmla="*/ 2670808 h 26708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964745"/>
              <a:gd name="connsiteY0" fmla="*/ 0 h 664208"/>
              <a:gd name="connsiteX1" fmla="*/ 964745 w 964745"/>
              <a:gd name="connsiteY1" fmla="*/ 664208 h 664208"/>
              <a:gd name="connsiteX0" fmla="*/ 0 w 983636"/>
              <a:gd name="connsiteY0" fmla="*/ 0 h 664208"/>
              <a:gd name="connsiteX1" fmla="*/ 964745 w 983636"/>
              <a:gd name="connsiteY1" fmla="*/ 664208 h 664208"/>
              <a:gd name="connsiteX0" fmla="*/ 0 w 964745"/>
              <a:gd name="connsiteY0" fmla="*/ 0 h 664208"/>
              <a:gd name="connsiteX1" fmla="*/ 964745 w 964745"/>
              <a:gd name="connsiteY1" fmla="*/ 664208 h 664208"/>
              <a:gd name="connsiteX0" fmla="*/ 105112 w 384057"/>
              <a:gd name="connsiteY0" fmla="*/ 0 h 731942"/>
              <a:gd name="connsiteX1" fmla="*/ 384057 w 384057"/>
              <a:gd name="connsiteY1" fmla="*/ 731942 h 731942"/>
              <a:gd name="connsiteX0" fmla="*/ 391085 w 670030"/>
              <a:gd name="connsiteY0" fmla="*/ 0 h 731942"/>
              <a:gd name="connsiteX1" fmla="*/ 670030 w 670030"/>
              <a:gd name="connsiteY1" fmla="*/ 731942 h 731942"/>
              <a:gd name="connsiteX0" fmla="*/ 422719 w 642398"/>
              <a:gd name="connsiteY0" fmla="*/ 0 h 791208"/>
              <a:gd name="connsiteX1" fmla="*/ 642398 w 642398"/>
              <a:gd name="connsiteY1" fmla="*/ 791208 h 791208"/>
              <a:gd name="connsiteX0" fmla="*/ 310222 w 529901"/>
              <a:gd name="connsiteY0" fmla="*/ 0 h 791208"/>
              <a:gd name="connsiteX1" fmla="*/ 529901 w 529901"/>
              <a:gd name="connsiteY1" fmla="*/ 791208 h 791208"/>
              <a:gd name="connsiteX0" fmla="*/ 316882 w 536561"/>
              <a:gd name="connsiteY0" fmla="*/ 0 h 791208"/>
              <a:gd name="connsiteX1" fmla="*/ 536561 w 536561"/>
              <a:gd name="connsiteY1" fmla="*/ 791208 h 791208"/>
              <a:gd name="connsiteX0" fmla="*/ 260897 w 616043"/>
              <a:gd name="connsiteY0" fmla="*/ 0 h 681141"/>
              <a:gd name="connsiteX1" fmla="*/ 616043 w 616043"/>
              <a:gd name="connsiteY1" fmla="*/ 681141 h 681141"/>
              <a:gd name="connsiteX0" fmla="*/ 525419 w 525419"/>
              <a:gd name="connsiteY0" fmla="*/ 0 h 2526874"/>
              <a:gd name="connsiteX1" fmla="*/ 381032 w 525419"/>
              <a:gd name="connsiteY1" fmla="*/ 2526874 h 2526874"/>
              <a:gd name="connsiteX0" fmla="*/ 532833 w 532833"/>
              <a:gd name="connsiteY0" fmla="*/ 0 h 2526874"/>
              <a:gd name="connsiteX1" fmla="*/ 388446 w 532833"/>
              <a:gd name="connsiteY1" fmla="*/ 2526874 h 2526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2833" h="2526874">
                <a:moveTo>
                  <a:pt x="532833" y="0"/>
                </a:moveTo>
                <a:cubicBezTo>
                  <a:pt x="123459" y="373802"/>
                  <a:pt x="-353646" y="1822871"/>
                  <a:pt x="388446" y="2526874"/>
                </a:cubicBezTo>
              </a:path>
            </a:pathLst>
          </a:cu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feld 11"/>
          <p:cNvSpPr txBox="1"/>
          <p:nvPr/>
        </p:nvSpPr>
        <p:spPr>
          <a:xfrm>
            <a:off x="1187624" y="4005064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dirty="0" smtClean="0">
                <a:sym typeface="Wingdings"/>
              </a:rPr>
              <a:t>{a, b, c}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720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986090" y="2921169"/>
            <a:ext cx="7171821" cy="101566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de-DE" b="1" dirty="0" smtClean="0"/>
              <a:t>Oracle </a:t>
            </a:r>
            <a:r>
              <a:rPr lang="de-DE" b="1" dirty="0" err="1" smtClean="0"/>
              <a:t>patches</a:t>
            </a:r>
            <a:r>
              <a:rPr lang="de-DE" b="1" dirty="0" smtClean="0"/>
              <a:t> Java 7 </a:t>
            </a:r>
            <a:r>
              <a:rPr lang="de-DE" b="1" dirty="0" err="1" smtClean="0"/>
              <a:t>vulnerability</a:t>
            </a:r>
            <a:endParaRPr lang="de-DE" b="1" dirty="0" smtClean="0"/>
          </a:p>
          <a:p>
            <a:r>
              <a:rPr lang="de-DE" sz="1400" dirty="0" err="1" smtClean="0"/>
              <a:t>Breaking</a:t>
            </a:r>
            <a:r>
              <a:rPr lang="de-DE" sz="1400" dirty="0" smtClean="0"/>
              <a:t> </a:t>
            </a:r>
            <a:r>
              <a:rPr lang="de-DE" sz="1400" dirty="0" err="1" smtClean="0"/>
              <a:t>its</a:t>
            </a:r>
            <a:r>
              <a:rPr lang="de-DE" sz="1400" dirty="0" smtClean="0"/>
              <a:t> </a:t>
            </a:r>
            <a:r>
              <a:rPr lang="de-DE" sz="1400" dirty="0" err="1" smtClean="0"/>
              <a:t>quarterly</a:t>
            </a:r>
            <a:r>
              <a:rPr lang="de-DE" sz="1400" dirty="0" smtClean="0"/>
              <a:t> update </a:t>
            </a:r>
            <a:r>
              <a:rPr lang="de-DE" sz="1400" dirty="0" err="1" smtClean="0"/>
              <a:t>schedule</a:t>
            </a:r>
            <a:r>
              <a:rPr lang="de-DE" sz="1400" dirty="0" smtClean="0"/>
              <a:t>, Oracle </a:t>
            </a:r>
            <a:r>
              <a:rPr lang="de-DE" sz="1400" dirty="0" err="1" smtClean="0"/>
              <a:t>has</a:t>
            </a:r>
            <a:r>
              <a:rPr lang="de-DE" sz="1400" dirty="0" smtClean="0"/>
              <a:t> </a:t>
            </a:r>
            <a:r>
              <a:rPr lang="de-DE" sz="1400" dirty="0" err="1" smtClean="0"/>
              <a:t>released</a:t>
            </a:r>
            <a:r>
              <a:rPr lang="de-DE" sz="1400" dirty="0" smtClean="0"/>
              <a:t> a </a:t>
            </a:r>
            <a:r>
              <a:rPr lang="de-DE" sz="1400" dirty="0" err="1" smtClean="0"/>
              <a:t>new</a:t>
            </a:r>
            <a:r>
              <a:rPr lang="de-DE" sz="1400" dirty="0" smtClean="0"/>
              <a:t> Java </a:t>
            </a:r>
            <a:r>
              <a:rPr lang="de-DE" sz="1400" dirty="0" err="1" smtClean="0"/>
              <a:t>runtime</a:t>
            </a:r>
            <a:r>
              <a:rPr lang="de-DE" sz="1400" dirty="0" smtClean="0"/>
              <a:t> </a:t>
            </a:r>
            <a:r>
              <a:rPr lang="de-DE" sz="1400" dirty="0" err="1" smtClean="0"/>
              <a:t>that</a:t>
            </a:r>
            <a:r>
              <a:rPr lang="de-DE" sz="1400" dirty="0" smtClean="0"/>
              <a:t> </a:t>
            </a:r>
            <a:r>
              <a:rPr lang="de-DE" sz="1400" dirty="0" err="1" smtClean="0"/>
              <a:t>addresses</a:t>
            </a:r>
            <a:r>
              <a:rPr lang="de-DE" sz="1400" dirty="0" smtClean="0"/>
              <a:t> </a:t>
            </a:r>
            <a:r>
              <a:rPr lang="de-DE" sz="1400" dirty="0" err="1" smtClean="0"/>
              <a:t>recent</a:t>
            </a:r>
            <a:r>
              <a:rPr lang="de-DE" sz="1400" dirty="0" smtClean="0"/>
              <a:t> </a:t>
            </a:r>
            <a:r>
              <a:rPr lang="de-DE" sz="1400" dirty="0" err="1" smtClean="0"/>
              <a:t>security</a:t>
            </a:r>
            <a:r>
              <a:rPr lang="de-DE" sz="1400" dirty="0" smtClean="0"/>
              <a:t> </a:t>
            </a:r>
            <a:r>
              <a:rPr lang="de-DE" sz="1400" dirty="0" err="1" smtClean="0"/>
              <a:t>flaws</a:t>
            </a:r>
            <a:r>
              <a:rPr lang="de-DE" sz="1400" dirty="0" smtClean="0"/>
              <a:t>.</a:t>
            </a:r>
          </a:p>
          <a:p>
            <a:r>
              <a:rPr lang="de-D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Aug 30, 2012</a:t>
            </a:r>
          </a:p>
        </p:txBody>
      </p:sp>
      <p:sp>
        <p:nvSpPr>
          <p:cNvPr id="10" name="Textfeld 9"/>
          <p:cNvSpPr txBox="1"/>
          <p:nvPr/>
        </p:nvSpPr>
        <p:spPr>
          <a:xfrm rot="385593">
            <a:off x="1149925" y="2921168"/>
            <a:ext cx="7171821" cy="101566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de-DE" b="1" dirty="0" smtClean="0"/>
              <a:t>New </a:t>
            </a:r>
            <a:r>
              <a:rPr lang="de-DE" b="1" dirty="0" err="1" smtClean="0"/>
              <a:t>vulnerabilities</a:t>
            </a:r>
            <a:r>
              <a:rPr lang="de-DE" b="1" dirty="0" smtClean="0"/>
              <a:t> </a:t>
            </a:r>
            <a:r>
              <a:rPr lang="de-DE" b="1" dirty="0" err="1" smtClean="0"/>
              <a:t>found</a:t>
            </a:r>
            <a:r>
              <a:rPr lang="de-DE" b="1" dirty="0" smtClean="0"/>
              <a:t> in </a:t>
            </a:r>
            <a:r>
              <a:rPr lang="de-DE" b="1" dirty="0" err="1" smtClean="0"/>
              <a:t>latest</a:t>
            </a:r>
            <a:r>
              <a:rPr lang="de-DE" b="1" dirty="0" smtClean="0"/>
              <a:t> Java update</a:t>
            </a:r>
          </a:p>
          <a:p>
            <a:r>
              <a:rPr lang="de-DE" sz="1400" dirty="0" err="1" smtClean="0"/>
              <a:t>Following</a:t>
            </a:r>
            <a:r>
              <a:rPr lang="de-DE" sz="1400" dirty="0" smtClean="0"/>
              <a:t> ist </a:t>
            </a:r>
            <a:r>
              <a:rPr lang="de-DE" sz="1400" dirty="0" err="1" smtClean="0"/>
              <a:t>latest</a:t>
            </a:r>
            <a:r>
              <a:rPr lang="de-DE" sz="1400" dirty="0" smtClean="0"/>
              <a:t> </a:t>
            </a:r>
            <a:r>
              <a:rPr lang="de-DE" sz="1400" dirty="0" err="1" smtClean="0"/>
              <a:t>updates</a:t>
            </a:r>
            <a:r>
              <a:rPr lang="de-DE" sz="1400" dirty="0" smtClean="0"/>
              <a:t>, </a:t>
            </a:r>
            <a:r>
              <a:rPr lang="de-DE" sz="1400" dirty="0" err="1" smtClean="0"/>
              <a:t>more</a:t>
            </a:r>
            <a:r>
              <a:rPr lang="de-DE" sz="1400" dirty="0" smtClean="0"/>
              <a:t> </a:t>
            </a:r>
            <a:r>
              <a:rPr lang="de-DE" sz="1400" dirty="0" err="1" smtClean="0"/>
              <a:t>vulnerabilities</a:t>
            </a:r>
            <a:r>
              <a:rPr lang="de-DE" sz="1400" dirty="0" smtClean="0"/>
              <a:t> </a:t>
            </a:r>
            <a:r>
              <a:rPr lang="de-DE" sz="1400" dirty="0" err="1" smtClean="0"/>
              <a:t>have</a:t>
            </a:r>
            <a:r>
              <a:rPr lang="de-DE" sz="1400" dirty="0" smtClean="0"/>
              <a:t> </a:t>
            </a:r>
            <a:r>
              <a:rPr lang="de-DE" sz="1400" dirty="0" err="1" smtClean="0"/>
              <a:t>been</a:t>
            </a:r>
            <a:r>
              <a:rPr lang="de-DE" sz="1400" dirty="0" smtClean="0"/>
              <a:t> </a:t>
            </a:r>
            <a:r>
              <a:rPr lang="de-DE" sz="1400" dirty="0" err="1" smtClean="0"/>
              <a:t>uncovered</a:t>
            </a:r>
            <a:r>
              <a:rPr lang="de-DE" sz="1400" dirty="0" smtClean="0"/>
              <a:t> in </a:t>
            </a:r>
            <a:r>
              <a:rPr lang="de-DE" sz="1400" dirty="0" err="1" smtClean="0"/>
              <a:t>Oracle‘s</a:t>
            </a:r>
            <a:r>
              <a:rPr lang="de-DE" sz="1400" dirty="0" smtClean="0"/>
              <a:t> Java 7 </a:t>
            </a:r>
            <a:r>
              <a:rPr lang="de-DE" sz="1400" dirty="0" err="1" smtClean="0"/>
              <a:t>runtime</a:t>
            </a:r>
            <a:r>
              <a:rPr lang="de-DE" sz="1400" dirty="0" smtClean="0"/>
              <a:t>.</a:t>
            </a:r>
          </a:p>
          <a:p>
            <a:r>
              <a:rPr lang="de-D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Aug 31, 2012</a:t>
            </a:r>
          </a:p>
        </p:txBody>
      </p:sp>
      <p:sp>
        <p:nvSpPr>
          <p:cNvPr id="11" name="Textfeld 10"/>
          <p:cNvSpPr txBox="1"/>
          <p:nvPr/>
        </p:nvSpPr>
        <p:spPr>
          <a:xfrm rot="20975645">
            <a:off x="885209" y="4512617"/>
            <a:ext cx="6348861" cy="101566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de-DE" b="1" dirty="0" smtClean="0"/>
              <a:t>New Java </a:t>
            </a:r>
            <a:r>
              <a:rPr lang="de-DE" b="1" dirty="0" err="1" smtClean="0"/>
              <a:t>flaw</a:t>
            </a:r>
            <a:r>
              <a:rPr lang="de-DE" b="1" dirty="0" smtClean="0"/>
              <a:t> </a:t>
            </a:r>
            <a:r>
              <a:rPr lang="de-DE" b="1" dirty="0" err="1" smtClean="0"/>
              <a:t>could</a:t>
            </a:r>
            <a:r>
              <a:rPr lang="de-DE" b="1" dirty="0" smtClean="0"/>
              <a:t> </a:t>
            </a:r>
            <a:r>
              <a:rPr lang="de-DE" b="1" dirty="0" err="1" smtClean="0"/>
              <a:t>hit</a:t>
            </a:r>
            <a:r>
              <a:rPr lang="de-DE" b="1" dirty="0" smtClean="0"/>
              <a:t> 1 </a:t>
            </a:r>
            <a:r>
              <a:rPr lang="de-DE" b="1" dirty="0" err="1" smtClean="0"/>
              <a:t>billion</a:t>
            </a:r>
            <a:r>
              <a:rPr lang="de-DE" b="1" dirty="0" smtClean="0"/>
              <a:t> </a:t>
            </a:r>
            <a:r>
              <a:rPr lang="de-DE" b="1" dirty="0" err="1" smtClean="0"/>
              <a:t>users</a:t>
            </a:r>
            <a:endParaRPr lang="de-DE" b="1" dirty="0" smtClean="0"/>
          </a:p>
          <a:p>
            <a:r>
              <a:rPr lang="de-DE" sz="1400" dirty="0" smtClean="0"/>
              <a:t>A </a:t>
            </a:r>
            <a:r>
              <a:rPr lang="de-DE" sz="1400" dirty="0" err="1" smtClean="0"/>
              <a:t>new</a:t>
            </a:r>
            <a:r>
              <a:rPr lang="de-DE" sz="1400" dirty="0" smtClean="0"/>
              <a:t> Java </a:t>
            </a:r>
            <a:r>
              <a:rPr lang="de-DE" sz="1400" dirty="0" err="1" smtClean="0"/>
              <a:t>vulnerability</a:t>
            </a:r>
            <a:r>
              <a:rPr lang="de-DE" sz="1400" dirty="0" smtClean="0"/>
              <a:t> </a:t>
            </a:r>
            <a:r>
              <a:rPr lang="de-DE" sz="1400" dirty="0" err="1" smtClean="0"/>
              <a:t>has</a:t>
            </a:r>
            <a:r>
              <a:rPr lang="de-DE" sz="1400" dirty="0" smtClean="0"/>
              <a:t> </a:t>
            </a:r>
            <a:r>
              <a:rPr lang="de-DE" sz="1400" dirty="0" err="1" smtClean="0"/>
              <a:t>surfaces</a:t>
            </a:r>
            <a:r>
              <a:rPr lang="de-DE" sz="1400" dirty="0" smtClean="0"/>
              <a:t> </a:t>
            </a:r>
            <a:r>
              <a:rPr lang="de-DE" sz="1400" dirty="0" err="1" smtClean="0"/>
              <a:t>that</a:t>
            </a:r>
            <a:r>
              <a:rPr lang="de-DE" sz="1400" dirty="0" smtClean="0"/>
              <a:t> </a:t>
            </a:r>
            <a:r>
              <a:rPr lang="de-DE" sz="1400" dirty="0" err="1" smtClean="0"/>
              <a:t>apparently</a:t>
            </a:r>
            <a:r>
              <a:rPr lang="de-DE" sz="1400" dirty="0" smtClean="0"/>
              <a:t> </a:t>
            </a:r>
            <a:r>
              <a:rPr lang="de-DE" sz="1400" dirty="0" err="1" smtClean="0"/>
              <a:t>affects</a:t>
            </a:r>
            <a:r>
              <a:rPr lang="de-DE" sz="1400" dirty="0" smtClean="0"/>
              <a:t> all Java </a:t>
            </a:r>
            <a:r>
              <a:rPr lang="de-DE" sz="1400" dirty="0" err="1" smtClean="0"/>
              <a:t>runtimes</a:t>
            </a:r>
            <a:r>
              <a:rPr lang="de-DE" sz="1400" dirty="0" smtClean="0"/>
              <a:t> </a:t>
            </a:r>
            <a:r>
              <a:rPr lang="de-DE" sz="1400" dirty="0" err="1" smtClean="0"/>
              <a:t>and</a:t>
            </a:r>
            <a:r>
              <a:rPr lang="de-DE" sz="1400" dirty="0" smtClean="0"/>
              <a:t> </a:t>
            </a:r>
            <a:r>
              <a:rPr lang="de-DE" sz="1400" dirty="0" err="1" smtClean="0"/>
              <a:t>therefore</a:t>
            </a:r>
            <a:r>
              <a:rPr lang="de-DE" sz="1400" dirty="0" smtClean="0"/>
              <a:t> </a:t>
            </a:r>
            <a:r>
              <a:rPr lang="de-DE" sz="1400" dirty="0" err="1" smtClean="0"/>
              <a:t>puts</a:t>
            </a:r>
            <a:r>
              <a:rPr lang="de-DE" sz="1400" dirty="0" smtClean="0"/>
              <a:t> </a:t>
            </a:r>
            <a:r>
              <a:rPr lang="de-DE" sz="1400" dirty="0" err="1" smtClean="0"/>
              <a:t>close</a:t>
            </a:r>
            <a:r>
              <a:rPr lang="de-DE" sz="1400" dirty="0" smtClean="0"/>
              <a:t> </a:t>
            </a:r>
            <a:r>
              <a:rPr lang="de-DE" sz="1400" dirty="0" err="1" smtClean="0"/>
              <a:t>to</a:t>
            </a:r>
            <a:r>
              <a:rPr lang="de-DE" sz="1400" dirty="0" smtClean="0"/>
              <a:t> a </a:t>
            </a:r>
            <a:r>
              <a:rPr lang="de-DE" sz="1400" dirty="0" err="1" smtClean="0"/>
              <a:t>billion</a:t>
            </a:r>
            <a:r>
              <a:rPr lang="de-DE" sz="1400" dirty="0" smtClean="0"/>
              <a:t> </a:t>
            </a:r>
            <a:r>
              <a:rPr lang="de-DE" sz="1400" dirty="0" err="1" smtClean="0"/>
              <a:t>users</a:t>
            </a:r>
            <a:r>
              <a:rPr lang="de-DE" sz="1400" dirty="0" smtClean="0"/>
              <a:t> </a:t>
            </a:r>
            <a:r>
              <a:rPr lang="de-DE" sz="1400" dirty="0" err="1" smtClean="0"/>
              <a:t>at</a:t>
            </a:r>
            <a:r>
              <a:rPr lang="de-DE" sz="1400" dirty="0" smtClean="0"/>
              <a:t> </a:t>
            </a:r>
            <a:r>
              <a:rPr lang="de-DE" sz="1400" dirty="0" err="1" smtClean="0"/>
              <a:t>risk</a:t>
            </a:r>
            <a:r>
              <a:rPr lang="de-DE" sz="1400" dirty="0" smtClean="0"/>
              <a:t>.</a:t>
            </a:r>
          </a:p>
          <a:p>
            <a:r>
              <a:rPr lang="de-DE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Sep 26, </a:t>
            </a:r>
            <a:r>
              <a:rPr lang="de-DE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2012</a:t>
            </a:r>
          </a:p>
        </p:txBody>
      </p:sp>
      <p:sp>
        <p:nvSpPr>
          <p:cNvPr id="6" name="Textfeld 5"/>
          <p:cNvSpPr txBox="1"/>
          <p:nvPr/>
        </p:nvSpPr>
        <p:spPr>
          <a:xfrm rot="234111">
            <a:off x="1573909" y="1871636"/>
            <a:ext cx="7171821" cy="101566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en-US" b="1" dirty="0" smtClean="0"/>
              <a:t>Java flaw draws Web attacks, reports say</a:t>
            </a:r>
          </a:p>
          <a:p>
            <a:r>
              <a:rPr lang="en-US" sz="1400" dirty="0" smtClean="0"/>
              <a:t>A vulnerability in the Java software has the potential to affect a wide swath of computer users, and researchers warn that it‘s already being exploited “in the wild”.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Jan 10, 2013</a:t>
            </a:r>
          </a:p>
        </p:txBody>
      </p:sp>
      <p:sp>
        <p:nvSpPr>
          <p:cNvPr id="7" name="Textfeld 6"/>
          <p:cNvSpPr txBox="1"/>
          <p:nvPr/>
        </p:nvSpPr>
        <p:spPr>
          <a:xfrm rot="21362731">
            <a:off x="1282509" y="3947356"/>
            <a:ext cx="6714621" cy="101566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en-US" b="1" dirty="0" smtClean="0"/>
              <a:t>Oracle releases software update to fix Java vulnerability</a:t>
            </a:r>
          </a:p>
          <a:p>
            <a:r>
              <a:rPr lang="en-US" sz="1400" dirty="0" smtClean="0"/>
              <a:t>Emergency software update repairs vulnerability that could allow remote attackers to execute arbitrary code.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Jan 13, 2013</a:t>
            </a:r>
          </a:p>
        </p:txBody>
      </p:sp>
      <p:sp>
        <p:nvSpPr>
          <p:cNvPr id="8" name="Textfeld 7"/>
          <p:cNvSpPr txBox="1"/>
          <p:nvPr/>
        </p:nvSpPr>
        <p:spPr>
          <a:xfrm rot="503291">
            <a:off x="2956606" y="4755457"/>
            <a:ext cx="5608320" cy="129266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en-US" b="1" dirty="0" smtClean="0"/>
              <a:t>Homeland Security still advises disabling Java, even after update</a:t>
            </a:r>
          </a:p>
          <a:p>
            <a:r>
              <a:rPr lang="en-US" sz="1400" dirty="0" smtClean="0"/>
              <a:t>DHS says an unpatched vulnerability may still put Web browsers using the plugin at risk of remote attack.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Jan 14, 2013</a:t>
            </a:r>
          </a:p>
        </p:txBody>
      </p:sp>
      <p:sp>
        <p:nvSpPr>
          <p:cNvPr id="5" name="Textfeld 4"/>
          <p:cNvSpPr txBox="1"/>
          <p:nvPr/>
        </p:nvSpPr>
        <p:spPr>
          <a:xfrm rot="21412389">
            <a:off x="1277841" y="1266767"/>
            <a:ext cx="7171821" cy="101566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en-US" b="1" dirty="0" smtClean="0"/>
              <a:t>Oracle pushed out new Java update to patch security holes</a:t>
            </a:r>
          </a:p>
          <a:p>
            <a:r>
              <a:rPr lang="en-US" sz="1400" dirty="0" smtClean="0"/>
              <a:t>Released Friday, the latest critical patch update contains fixes for 50 different security flaws.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Feb 04, 2013</a:t>
            </a:r>
          </a:p>
        </p:txBody>
      </p:sp>
      <p:sp>
        <p:nvSpPr>
          <p:cNvPr id="4" name="Textfeld 3"/>
          <p:cNvSpPr txBox="1"/>
          <p:nvPr/>
        </p:nvSpPr>
        <p:spPr>
          <a:xfrm rot="21160484">
            <a:off x="1112915" y="3209200"/>
            <a:ext cx="7171821" cy="1015663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en-US" b="1" dirty="0" smtClean="0"/>
              <a:t>Oracle issues emergency Java update to patch vulnerabilities</a:t>
            </a:r>
          </a:p>
          <a:p>
            <a:r>
              <a:rPr lang="en-US" sz="1400" dirty="0" smtClean="0"/>
              <a:t>After hackers attack a new flaw in Java, “Oracle decided to release a fix for this vulnerability and another closely related bug as soon as possible”.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Mar 04, 2013</a:t>
            </a:r>
          </a:p>
        </p:txBody>
      </p:sp>
    </p:spTree>
    <p:extLst>
      <p:ext uri="{BB962C8B-B14F-4D97-AF65-F5344CB8AC3E}">
        <p14:creationId xmlns:p14="http://schemas.microsoft.com/office/powerpoint/2010/main" val="24933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"/>
                            </p:stCondLst>
                            <p:childTnLst>
                              <p:par>
                                <p:cTn id="18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"/>
                            </p:stCondLst>
                            <p:childTnLst>
                              <p:par>
                                <p:cTn id="34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"/>
                            </p:stCondLst>
                            <p:childTnLst>
                              <p:par>
                                <p:cTn id="50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6" grpId="0" animBg="1"/>
      <p:bldP spid="7" grpId="0" animBg="1"/>
      <p:bldP spid="8" grpId="0" animBg="1"/>
      <p:bldP spid="5" grpId="0" animBg="1"/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Path </a:t>
            </a:r>
            <a:r>
              <a:rPr lang="de-DE" dirty="0" err="1"/>
              <a:t>Construction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411760" y="1945863"/>
            <a:ext cx="28083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onsolas"/>
                <a:cs typeface="Consolas"/>
              </a:rPr>
              <a:t>foo(a) {   </a:t>
            </a:r>
          </a:p>
          <a:p>
            <a:endParaRPr lang="de-DE" dirty="0" smtClean="0">
              <a:latin typeface="Consolas"/>
              <a:cs typeface="Consolas"/>
            </a:endParaRPr>
          </a:p>
          <a:p>
            <a:endParaRPr lang="de-DE" dirty="0" smtClean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    b = a</a:t>
            </a:r>
          </a:p>
          <a:p>
            <a:endParaRPr lang="de-DE" dirty="0" smtClean="0">
              <a:latin typeface="Consolas"/>
              <a:cs typeface="Consolas"/>
            </a:endParaRPr>
          </a:p>
          <a:p>
            <a:endParaRPr lang="de-DE" dirty="0">
              <a:latin typeface="Consolas"/>
              <a:cs typeface="Consolas"/>
            </a:endParaRPr>
          </a:p>
          <a:p>
            <a:r>
              <a:rPr lang="de-DE" dirty="0">
                <a:latin typeface="Consolas"/>
                <a:cs typeface="Consolas"/>
              </a:rPr>
              <a:t> </a:t>
            </a:r>
            <a:r>
              <a:rPr lang="de-DE" dirty="0" smtClean="0">
                <a:latin typeface="Consolas"/>
                <a:cs typeface="Consolas"/>
              </a:rPr>
              <a:t>   c = b</a:t>
            </a:r>
          </a:p>
          <a:p>
            <a:endParaRPr lang="de-DE" dirty="0" smtClean="0">
              <a:latin typeface="Consolas"/>
              <a:cs typeface="Consolas"/>
            </a:endParaRPr>
          </a:p>
          <a:p>
            <a:endParaRPr lang="de-DE" dirty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    </a:t>
            </a:r>
            <a:r>
              <a:rPr lang="de-DE" dirty="0" err="1" smtClean="0">
                <a:latin typeface="Consolas"/>
                <a:cs typeface="Consolas"/>
              </a:rPr>
              <a:t>return</a:t>
            </a:r>
            <a:r>
              <a:rPr lang="de-DE" dirty="0" smtClean="0">
                <a:latin typeface="Consolas"/>
                <a:cs typeface="Consolas"/>
              </a:rPr>
              <a:t> c</a:t>
            </a:r>
            <a:endParaRPr lang="de-DE" dirty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}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2123728" y="2779484"/>
            <a:ext cx="43794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1:</a:t>
            </a:r>
          </a:p>
          <a:p>
            <a:endParaRPr lang="de-DE" dirty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endParaRPr lang="de-DE" dirty="0" smtClean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2:</a:t>
            </a:r>
          </a:p>
          <a:p>
            <a:endParaRPr lang="de-DE" dirty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endParaRPr lang="de-DE" dirty="0" smtClean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3:</a:t>
            </a:r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3904562" y="3632285"/>
            <a:ext cx="0" cy="310063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3904562" y="3429000"/>
            <a:ext cx="1128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5BB4"/>
                </a:solidFill>
              </a:rPr>
              <a:t>a 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{a}</a:t>
            </a:r>
          </a:p>
          <a:p>
            <a:r>
              <a:rPr lang="de-DE" dirty="0">
                <a:solidFill>
                  <a:srgbClr val="005BB4"/>
                </a:solidFill>
                <a:sym typeface="Wingdings"/>
              </a:rPr>
              <a:t>b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 </a:t>
            </a:r>
            <a:r>
              <a:rPr lang="de-DE" dirty="0" smtClean="0">
                <a:solidFill>
                  <a:srgbClr val="005BB4"/>
                </a:solidFill>
                <a:sym typeface="Wingdings" panose="05000000000000000000" pitchFamily="2" charset="2"/>
              </a:rPr>
              <a:t>{b, c}</a:t>
            </a:r>
            <a:endParaRPr lang="de-DE" dirty="0">
              <a:solidFill>
                <a:srgbClr val="005BB4"/>
              </a:solidFill>
            </a:endParaRPr>
          </a:p>
        </p:txBody>
      </p:sp>
      <p:sp>
        <p:nvSpPr>
          <p:cNvPr id="11" name="Freihandform 10"/>
          <p:cNvSpPr/>
          <p:nvPr/>
        </p:nvSpPr>
        <p:spPr>
          <a:xfrm>
            <a:off x="2561668" y="2276872"/>
            <a:ext cx="500449" cy="2217552"/>
          </a:xfrm>
          <a:custGeom>
            <a:avLst/>
            <a:gdLst>
              <a:gd name="connsiteX0" fmla="*/ 0 w 505001"/>
              <a:gd name="connsiteY0" fmla="*/ 0 h 2755474"/>
              <a:gd name="connsiteX1" fmla="*/ 503227 w 505001"/>
              <a:gd name="connsiteY1" fmla="*/ 1393079 h 2755474"/>
              <a:gd name="connsiteX2" fmla="*/ 135012 w 505001"/>
              <a:gd name="connsiteY2" fmla="*/ 2755474 h 2755474"/>
              <a:gd name="connsiteX0" fmla="*/ 0 w 135012"/>
              <a:gd name="connsiteY0" fmla="*/ 0 h 2755474"/>
              <a:gd name="connsiteX1" fmla="*/ 135012 w 135012"/>
              <a:gd name="connsiteY1" fmla="*/ 2755474 h 2755474"/>
              <a:gd name="connsiteX0" fmla="*/ 0 w 1371145"/>
              <a:gd name="connsiteY0" fmla="*/ 0 h 2670808"/>
              <a:gd name="connsiteX1" fmla="*/ 1371145 w 1371145"/>
              <a:gd name="connsiteY1" fmla="*/ 2670808 h 26708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964745"/>
              <a:gd name="connsiteY0" fmla="*/ 0 h 664208"/>
              <a:gd name="connsiteX1" fmla="*/ 964745 w 964745"/>
              <a:gd name="connsiteY1" fmla="*/ 664208 h 664208"/>
              <a:gd name="connsiteX0" fmla="*/ 0 w 983636"/>
              <a:gd name="connsiteY0" fmla="*/ 0 h 664208"/>
              <a:gd name="connsiteX1" fmla="*/ 964745 w 983636"/>
              <a:gd name="connsiteY1" fmla="*/ 664208 h 664208"/>
              <a:gd name="connsiteX0" fmla="*/ 0 w 964745"/>
              <a:gd name="connsiteY0" fmla="*/ 0 h 664208"/>
              <a:gd name="connsiteX1" fmla="*/ 964745 w 964745"/>
              <a:gd name="connsiteY1" fmla="*/ 664208 h 664208"/>
              <a:gd name="connsiteX0" fmla="*/ 105112 w 384057"/>
              <a:gd name="connsiteY0" fmla="*/ 0 h 731942"/>
              <a:gd name="connsiteX1" fmla="*/ 384057 w 384057"/>
              <a:gd name="connsiteY1" fmla="*/ 731942 h 731942"/>
              <a:gd name="connsiteX0" fmla="*/ 391085 w 670030"/>
              <a:gd name="connsiteY0" fmla="*/ 0 h 731942"/>
              <a:gd name="connsiteX1" fmla="*/ 670030 w 670030"/>
              <a:gd name="connsiteY1" fmla="*/ 731942 h 731942"/>
              <a:gd name="connsiteX0" fmla="*/ 422719 w 642398"/>
              <a:gd name="connsiteY0" fmla="*/ 0 h 791208"/>
              <a:gd name="connsiteX1" fmla="*/ 642398 w 642398"/>
              <a:gd name="connsiteY1" fmla="*/ 791208 h 791208"/>
              <a:gd name="connsiteX0" fmla="*/ 310222 w 529901"/>
              <a:gd name="connsiteY0" fmla="*/ 0 h 791208"/>
              <a:gd name="connsiteX1" fmla="*/ 529901 w 529901"/>
              <a:gd name="connsiteY1" fmla="*/ 791208 h 791208"/>
              <a:gd name="connsiteX0" fmla="*/ 316882 w 536561"/>
              <a:gd name="connsiteY0" fmla="*/ 0 h 791208"/>
              <a:gd name="connsiteX1" fmla="*/ 536561 w 536561"/>
              <a:gd name="connsiteY1" fmla="*/ 791208 h 791208"/>
              <a:gd name="connsiteX0" fmla="*/ 260897 w 616043"/>
              <a:gd name="connsiteY0" fmla="*/ 0 h 681141"/>
              <a:gd name="connsiteX1" fmla="*/ 616043 w 616043"/>
              <a:gd name="connsiteY1" fmla="*/ 681141 h 681141"/>
              <a:gd name="connsiteX0" fmla="*/ 525419 w 525419"/>
              <a:gd name="connsiteY0" fmla="*/ 0 h 2526874"/>
              <a:gd name="connsiteX1" fmla="*/ 381032 w 525419"/>
              <a:gd name="connsiteY1" fmla="*/ 2526874 h 2526874"/>
              <a:gd name="connsiteX0" fmla="*/ 532833 w 532833"/>
              <a:gd name="connsiteY0" fmla="*/ 0 h 2526874"/>
              <a:gd name="connsiteX1" fmla="*/ 388446 w 532833"/>
              <a:gd name="connsiteY1" fmla="*/ 2526874 h 2526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2833" h="2526874">
                <a:moveTo>
                  <a:pt x="532833" y="0"/>
                </a:moveTo>
                <a:cubicBezTo>
                  <a:pt x="123459" y="373802"/>
                  <a:pt x="-353646" y="1822871"/>
                  <a:pt x="388446" y="2526874"/>
                </a:cubicBezTo>
              </a:path>
            </a:pathLst>
          </a:cu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feld 11"/>
          <p:cNvSpPr txBox="1"/>
          <p:nvPr/>
        </p:nvSpPr>
        <p:spPr>
          <a:xfrm>
            <a:off x="1187624" y="4005064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dirty="0" smtClean="0">
                <a:sym typeface="Wingdings"/>
              </a:rPr>
              <a:t>{a, b, c}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3904562" y="2789209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5BB4"/>
                </a:solidFill>
              </a:rPr>
              <a:t>a 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{a, b}</a:t>
            </a:r>
            <a:endParaRPr lang="de-DE" dirty="0">
              <a:solidFill>
                <a:srgbClr val="005BB4"/>
              </a:solidFill>
            </a:endParaRPr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3904562" y="2848478"/>
            <a:ext cx="0" cy="310063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6012160" y="2636912"/>
            <a:ext cx="14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5BB4"/>
                </a:solidFill>
                <a:sym typeface="Wingdings"/>
              </a:rPr>
              <a:t>pred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(b) = a</a:t>
            </a:r>
          </a:p>
          <a:p>
            <a:r>
              <a:rPr lang="de-DE" dirty="0" err="1" smtClean="0">
                <a:solidFill>
                  <a:srgbClr val="005BB4"/>
                </a:solidFill>
                <a:sym typeface="Wingdings"/>
              </a:rPr>
              <a:t>stmt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(b) = #1 </a:t>
            </a:r>
            <a:endParaRPr lang="de-DE" dirty="0">
              <a:solidFill>
                <a:srgbClr val="005BB4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6012160" y="3447619"/>
            <a:ext cx="1409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5BB4"/>
                </a:solidFill>
                <a:sym typeface="Wingdings"/>
              </a:rPr>
              <a:t>pred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(c) = b</a:t>
            </a:r>
            <a:br>
              <a:rPr lang="de-DE" dirty="0" smtClean="0">
                <a:solidFill>
                  <a:srgbClr val="005BB4"/>
                </a:solidFill>
                <a:sym typeface="Wingdings"/>
              </a:rPr>
            </a:br>
            <a:r>
              <a:rPr lang="de-DE" dirty="0" err="1" smtClean="0">
                <a:solidFill>
                  <a:srgbClr val="005BB4"/>
                </a:solidFill>
                <a:sym typeface="Wingdings"/>
              </a:rPr>
              <a:t>stmt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(c) = #2</a:t>
            </a:r>
            <a:endParaRPr lang="de-DE" dirty="0">
              <a:solidFill>
                <a:srgbClr val="005B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03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Path </a:t>
            </a:r>
            <a:r>
              <a:rPr lang="de-DE" dirty="0" err="1" smtClean="0"/>
              <a:t>Construction</a:t>
            </a:r>
            <a:r>
              <a:rPr lang="de-DE" dirty="0" smtClean="0"/>
              <a:t>: </a:t>
            </a:r>
            <a:r>
              <a:rPr lang="de-DE" dirty="0" err="1" smtClean="0"/>
              <a:t>Merge</a:t>
            </a:r>
            <a:r>
              <a:rPr lang="de-DE" dirty="0" smtClean="0"/>
              <a:t> at </a:t>
            </a:r>
            <a:r>
              <a:rPr lang="de-DE" dirty="0" err="1" smtClean="0"/>
              <a:t>Branches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411760" y="1945863"/>
            <a:ext cx="28083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onsolas"/>
                <a:cs typeface="Consolas"/>
              </a:rPr>
              <a:t>bar(a) {   </a:t>
            </a:r>
          </a:p>
          <a:p>
            <a:endParaRPr lang="de-DE" dirty="0" smtClean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    </a:t>
            </a:r>
            <a:r>
              <a:rPr lang="de-DE" dirty="0" err="1" smtClean="0">
                <a:latin typeface="Consolas"/>
                <a:cs typeface="Consolas"/>
              </a:rPr>
              <a:t>if</a:t>
            </a:r>
            <a:r>
              <a:rPr lang="de-DE" dirty="0" smtClean="0">
                <a:latin typeface="Consolas"/>
                <a:cs typeface="Consolas"/>
              </a:rPr>
              <a:t> (...) { </a:t>
            </a:r>
          </a:p>
          <a:p>
            <a:r>
              <a:rPr lang="de-DE" dirty="0" smtClean="0">
                <a:latin typeface="Consolas"/>
                <a:cs typeface="Consolas"/>
              </a:rPr>
              <a:t>    </a:t>
            </a:r>
          </a:p>
          <a:p>
            <a:r>
              <a:rPr lang="de-DE" dirty="0">
                <a:latin typeface="Consolas"/>
                <a:cs typeface="Consolas"/>
              </a:rPr>
              <a:t> </a:t>
            </a:r>
            <a:r>
              <a:rPr lang="de-DE" dirty="0" smtClean="0">
                <a:latin typeface="Consolas"/>
                <a:cs typeface="Consolas"/>
              </a:rPr>
              <a:t>       b = a</a:t>
            </a:r>
          </a:p>
          <a:p>
            <a:r>
              <a:rPr lang="de-DE" dirty="0">
                <a:latin typeface="Consolas"/>
                <a:cs typeface="Consolas"/>
              </a:rPr>
              <a:t> </a:t>
            </a:r>
            <a:r>
              <a:rPr lang="de-DE" dirty="0" smtClean="0">
                <a:latin typeface="Consolas"/>
                <a:cs typeface="Consolas"/>
              </a:rPr>
              <a:t>   }</a:t>
            </a:r>
          </a:p>
          <a:p>
            <a:r>
              <a:rPr lang="de-DE" dirty="0">
                <a:latin typeface="Consolas"/>
                <a:cs typeface="Consolas"/>
              </a:rPr>
              <a:t> </a:t>
            </a:r>
            <a:r>
              <a:rPr lang="de-DE" dirty="0" smtClean="0">
                <a:latin typeface="Consolas"/>
                <a:cs typeface="Consolas"/>
              </a:rPr>
              <a:t>   </a:t>
            </a:r>
            <a:r>
              <a:rPr lang="de-DE" dirty="0" err="1" smtClean="0">
                <a:latin typeface="Consolas"/>
                <a:cs typeface="Consolas"/>
              </a:rPr>
              <a:t>else</a:t>
            </a:r>
            <a:r>
              <a:rPr lang="de-DE" dirty="0" smtClean="0">
                <a:latin typeface="Consolas"/>
                <a:cs typeface="Consolas"/>
              </a:rPr>
              <a:t> {</a:t>
            </a:r>
          </a:p>
          <a:p>
            <a:r>
              <a:rPr lang="de-DE" dirty="0">
                <a:latin typeface="Consolas"/>
                <a:cs typeface="Consolas"/>
              </a:rPr>
              <a:t> </a:t>
            </a:r>
            <a:endParaRPr lang="de-DE" dirty="0" smtClean="0">
              <a:latin typeface="Consolas"/>
              <a:cs typeface="Consolas"/>
            </a:endParaRPr>
          </a:p>
          <a:p>
            <a:r>
              <a:rPr lang="de-DE" dirty="0">
                <a:latin typeface="Consolas"/>
                <a:cs typeface="Consolas"/>
              </a:rPr>
              <a:t> </a:t>
            </a:r>
            <a:r>
              <a:rPr lang="de-DE" dirty="0" smtClean="0">
                <a:latin typeface="Consolas"/>
                <a:cs typeface="Consolas"/>
              </a:rPr>
              <a:t>       b = a</a:t>
            </a:r>
          </a:p>
          <a:p>
            <a:r>
              <a:rPr lang="de-DE" dirty="0" smtClean="0">
                <a:latin typeface="Consolas"/>
                <a:cs typeface="Consolas"/>
              </a:rPr>
              <a:t>    }</a:t>
            </a:r>
            <a:endParaRPr lang="de-DE" dirty="0">
              <a:latin typeface="Consolas"/>
              <a:cs typeface="Consolas"/>
            </a:endParaRPr>
          </a:p>
          <a:p>
            <a:r>
              <a:rPr lang="de-DE" dirty="0" smtClean="0">
                <a:latin typeface="Consolas"/>
                <a:cs typeface="Consolas"/>
              </a:rPr>
              <a:t>    </a:t>
            </a:r>
          </a:p>
          <a:p>
            <a:r>
              <a:rPr lang="de-DE" dirty="0">
                <a:latin typeface="Consolas"/>
                <a:cs typeface="Consolas"/>
              </a:rPr>
              <a:t> </a:t>
            </a:r>
            <a:r>
              <a:rPr lang="de-DE" dirty="0" smtClean="0">
                <a:latin typeface="Consolas"/>
                <a:cs typeface="Consolas"/>
              </a:rPr>
              <a:t>   </a:t>
            </a:r>
            <a:r>
              <a:rPr lang="de-DE" dirty="0" err="1" smtClean="0">
                <a:latin typeface="Consolas"/>
                <a:cs typeface="Consolas"/>
              </a:rPr>
              <a:t>return</a:t>
            </a:r>
            <a:r>
              <a:rPr lang="de-DE" dirty="0" smtClean="0">
                <a:latin typeface="Consolas"/>
                <a:cs typeface="Consolas"/>
              </a:rPr>
              <a:t> b</a:t>
            </a:r>
          </a:p>
          <a:p>
            <a:r>
              <a:rPr lang="de-DE" dirty="0">
                <a:latin typeface="Consolas"/>
                <a:cs typeface="Consolas"/>
              </a:rPr>
              <a:t>}</a:t>
            </a:r>
          </a:p>
        </p:txBody>
      </p:sp>
      <p:sp>
        <p:nvSpPr>
          <p:cNvPr id="89" name="Textfeld 88"/>
          <p:cNvSpPr txBox="1"/>
          <p:nvPr/>
        </p:nvSpPr>
        <p:spPr>
          <a:xfrm>
            <a:off x="2123728" y="3053859"/>
            <a:ext cx="43794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1:</a:t>
            </a:r>
          </a:p>
          <a:p>
            <a:endParaRPr lang="de-DE" dirty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endParaRPr lang="de-DE" dirty="0" smtClean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endParaRPr lang="de-DE" dirty="0" smtClean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2:</a:t>
            </a:r>
          </a:p>
          <a:p>
            <a:endParaRPr lang="de-DE" dirty="0" smtClean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endParaRPr lang="de-DE" dirty="0" smtClean="0">
              <a:solidFill>
                <a:schemeClr val="bg1">
                  <a:lumMod val="65000"/>
                </a:schemeClr>
              </a:solidFill>
              <a:latin typeface="Consolas"/>
              <a:cs typeface="Consolas"/>
            </a:endParaRPr>
          </a:p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nsolas"/>
                <a:cs typeface="Consolas"/>
              </a:rPr>
              <a:t>3:</a:t>
            </a:r>
          </a:p>
        </p:txBody>
      </p:sp>
      <p:cxnSp>
        <p:nvCxnSpPr>
          <p:cNvPr id="22" name="Gerade Verbindung mit Pfeil 21"/>
          <p:cNvCxnSpPr/>
          <p:nvPr/>
        </p:nvCxnSpPr>
        <p:spPr>
          <a:xfrm>
            <a:off x="4502229" y="4199057"/>
            <a:ext cx="0" cy="310063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4502229" y="4115981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5BB4"/>
                </a:solidFill>
              </a:rPr>
              <a:t>a 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{a, b</a:t>
            </a:r>
            <a:r>
              <a:rPr lang="de-DE" baseline="-25000" dirty="0" smtClean="0">
                <a:solidFill>
                  <a:srgbClr val="005BB4"/>
                </a:solidFill>
                <a:sym typeface="Wingdings"/>
              </a:rPr>
              <a:t>2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}</a:t>
            </a:r>
            <a:endParaRPr lang="de-DE" dirty="0">
              <a:solidFill>
                <a:srgbClr val="005BB4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4502229" y="3068960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5BB4"/>
                </a:solidFill>
              </a:rPr>
              <a:t>a 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{a, b</a:t>
            </a:r>
            <a:r>
              <a:rPr lang="de-DE" baseline="-25000" dirty="0" smtClean="0">
                <a:solidFill>
                  <a:srgbClr val="005BB4"/>
                </a:solidFill>
                <a:sym typeface="Wingdings"/>
              </a:rPr>
              <a:t>1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}</a:t>
            </a:r>
            <a:endParaRPr lang="de-DE" dirty="0">
              <a:solidFill>
                <a:srgbClr val="005BB4"/>
              </a:solidFill>
            </a:endParaRPr>
          </a:p>
        </p:txBody>
      </p:sp>
      <p:cxnSp>
        <p:nvCxnSpPr>
          <p:cNvPr id="26" name="Gerade Verbindung mit Pfeil 25"/>
          <p:cNvCxnSpPr/>
          <p:nvPr/>
        </p:nvCxnSpPr>
        <p:spPr>
          <a:xfrm>
            <a:off x="4502229" y="3128229"/>
            <a:ext cx="0" cy="310063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Freihandform 26"/>
          <p:cNvSpPr/>
          <p:nvPr/>
        </p:nvSpPr>
        <p:spPr>
          <a:xfrm>
            <a:off x="2561668" y="2276872"/>
            <a:ext cx="500449" cy="2736304"/>
          </a:xfrm>
          <a:custGeom>
            <a:avLst/>
            <a:gdLst>
              <a:gd name="connsiteX0" fmla="*/ 0 w 505001"/>
              <a:gd name="connsiteY0" fmla="*/ 0 h 2755474"/>
              <a:gd name="connsiteX1" fmla="*/ 503227 w 505001"/>
              <a:gd name="connsiteY1" fmla="*/ 1393079 h 2755474"/>
              <a:gd name="connsiteX2" fmla="*/ 135012 w 505001"/>
              <a:gd name="connsiteY2" fmla="*/ 2755474 h 2755474"/>
              <a:gd name="connsiteX0" fmla="*/ 0 w 135012"/>
              <a:gd name="connsiteY0" fmla="*/ 0 h 2755474"/>
              <a:gd name="connsiteX1" fmla="*/ 135012 w 135012"/>
              <a:gd name="connsiteY1" fmla="*/ 2755474 h 2755474"/>
              <a:gd name="connsiteX0" fmla="*/ 0 w 1371145"/>
              <a:gd name="connsiteY0" fmla="*/ 0 h 2670808"/>
              <a:gd name="connsiteX1" fmla="*/ 1371145 w 1371145"/>
              <a:gd name="connsiteY1" fmla="*/ 2670808 h 26708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1515078"/>
              <a:gd name="connsiteY0" fmla="*/ 0 h 689608"/>
              <a:gd name="connsiteX1" fmla="*/ 1515078 w 1515078"/>
              <a:gd name="connsiteY1" fmla="*/ 689608 h 689608"/>
              <a:gd name="connsiteX0" fmla="*/ 0 w 964745"/>
              <a:gd name="connsiteY0" fmla="*/ 0 h 664208"/>
              <a:gd name="connsiteX1" fmla="*/ 964745 w 964745"/>
              <a:gd name="connsiteY1" fmla="*/ 664208 h 664208"/>
              <a:gd name="connsiteX0" fmla="*/ 0 w 983636"/>
              <a:gd name="connsiteY0" fmla="*/ 0 h 664208"/>
              <a:gd name="connsiteX1" fmla="*/ 964745 w 983636"/>
              <a:gd name="connsiteY1" fmla="*/ 664208 h 664208"/>
              <a:gd name="connsiteX0" fmla="*/ 0 w 964745"/>
              <a:gd name="connsiteY0" fmla="*/ 0 h 664208"/>
              <a:gd name="connsiteX1" fmla="*/ 964745 w 964745"/>
              <a:gd name="connsiteY1" fmla="*/ 664208 h 664208"/>
              <a:gd name="connsiteX0" fmla="*/ 105112 w 384057"/>
              <a:gd name="connsiteY0" fmla="*/ 0 h 731942"/>
              <a:gd name="connsiteX1" fmla="*/ 384057 w 384057"/>
              <a:gd name="connsiteY1" fmla="*/ 731942 h 731942"/>
              <a:gd name="connsiteX0" fmla="*/ 391085 w 670030"/>
              <a:gd name="connsiteY0" fmla="*/ 0 h 731942"/>
              <a:gd name="connsiteX1" fmla="*/ 670030 w 670030"/>
              <a:gd name="connsiteY1" fmla="*/ 731942 h 731942"/>
              <a:gd name="connsiteX0" fmla="*/ 422719 w 642398"/>
              <a:gd name="connsiteY0" fmla="*/ 0 h 791208"/>
              <a:gd name="connsiteX1" fmla="*/ 642398 w 642398"/>
              <a:gd name="connsiteY1" fmla="*/ 791208 h 791208"/>
              <a:gd name="connsiteX0" fmla="*/ 310222 w 529901"/>
              <a:gd name="connsiteY0" fmla="*/ 0 h 791208"/>
              <a:gd name="connsiteX1" fmla="*/ 529901 w 529901"/>
              <a:gd name="connsiteY1" fmla="*/ 791208 h 791208"/>
              <a:gd name="connsiteX0" fmla="*/ 316882 w 536561"/>
              <a:gd name="connsiteY0" fmla="*/ 0 h 791208"/>
              <a:gd name="connsiteX1" fmla="*/ 536561 w 536561"/>
              <a:gd name="connsiteY1" fmla="*/ 791208 h 791208"/>
              <a:gd name="connsiteX0" fmla="*/ 260897 w 616043"/>
              <a:gd name="connsiteY0" fmla="*/ 0 h 681141"/>
              <a:gd name="connsiteX1" fmla="*/ 616043 w 616043"/>
              <a:gd name="connsiteY1" fmla="*/ 681141 h 681141"/>
              <a:gd name="connsiteX0" fmla="*/ 525419 w 525419"/>
              <a:gd name="connsiteY0" fmla="*/ 0 h 2526874"/>
              <a:gd name="connsiteX1" fmla="*/ 381032 w 525419"/>
              <a:gd name="connsiteY1" fmla="*/ 2526874 h 2526874"/>
              <a:gd name="connsiteX0" fmla="*/ 532833 w 532833"/>
              <a:gd name="connsiteY0" fmla="*/ 0 h 2526874"/>
              <a:gd name="connsiteX1" fmla="*/ 388446 w 532833"/>
              <a:gd name="connsiteY1" fmla="*/ 2526874 h 2526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2833" h="2526874">
                <a:moveTo>
                  <a:pt x="532833" y="0"/>
                </a:moveTo>
                <a:cubicBezTo>
                  <a:pt x="123459" y="373802"/>
                  <a:pt x="-353646" y="1822871"/>
                  <a:pt x="388446" y="2526874"/>
                </a:cubicBezTo>
              </a:path>
            </a:pathLst>
          </a:cu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feld 27"/>
          <p:cNvSpPr txBox="1"/>
          <p:nvPr/>
        </p:nvSpPr>
        <p:spPr>
          <a:xfrm>
            <a:off x="899592" y="4499828"/>
            <a:ext cx="15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dirty="0" smtClean="0">
                <a:sym typeface="Wingdings"/>
              </a:rPr>
              <a:t>{a, b</a:t>
            </a:r>
            <a:r>
              <a:rPr lang="de-DE" baseline="-25000" dirty="0" smtClean="0">
                <a:sym typeface="Wingdings"/>
              </a:rPr>
              <a:t>1</a:t>
            </a:r>
            <a:r>
              <a:rPr lang="de-DE" dirty="0" smtClean="0">
                <a:sym typeface="Wingdings"/>
              </a:rPr>
              <a:t>, b</a:t>
            </a:r>
            <a:r>
              <a:rPr lang="de-DE" baseline="-25000" dirty="0" smtClean="0">
                <a:sym typeface="Wingdings"/>
              </a:rPr>
              <a:t>2</a:t>
            </a:r>
            <a:r>
              <a:rPr lang="de-DE" dirty="0" smtClean="0">
                <a:sym typeface="Wingdings"/>
              </a:rPr>
              <a:t>}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6292520" y="2924944"/>
            <a:ext cx="1507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5BB4"/>
                </a:solidFill>
                <a:sym typeface="Wingdings"/>
              </a:rPr>
              <a:t>pred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(b</a:t>
            </a:r>
            <a:r>
              <a:rPr lang="de-DE" baseline="-25000" dirty="0" smtClean="0">
                <a:solidFill>
                  <a:srgbClr val="005BB4"/>
                </a:solidFill>
                <a:sym typeface="Wingdings"/>
              </a:rPr>
              <a:t>1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) = a</a:t>
            </a:r>
          </a:p>
          <a:p>
            <a:r>
              <a:rPr lang="de-DE" dirty="0" err="1" smtClean="0">
                <a:solidFill>
                  <a:srgbClr val="005BB4"/>
                </a:solidFill>
                <a:sym typeface="Wingdings"/>
              </a:rPr>
              <a:t>stmt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(b</a:t>
            </a:r>
            <a:r>
              <a:rPr lang="de-DE" baseline="-25000" dirty="0" smtClean="0">
                <a:solidFill>
                  <a:srgbClr val="005BB4"/>
                </a:solidFill>
                <a:sym typeface="Wingdings"/>
              </a:rPr>
              <a:t>1</a:t>
            </a:r>
            <a:r>
              <a:rPr lang="de-DE" dirty="0">
                <a:solidFill>
                  <a:srgbClr val="005BB4"/>
                </a:solidFill>
                <a:sym typeface="Wingdings"/>
              </a:rPr>
              <a:t>) = 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#1</a:t>
            </a:r>
            <a:endParaRPr lang="de-DE" dirty="0">
              <a:solidFill>
                <a:srgbClr val="005BB4"/>
              </a:solidFill>
              <a:sym typeface="Wingdings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6292520" y="3981257"/>
            <a:ext cx="1507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5BB4"/>
                </a:solidFill>
                <a:sym typeface="Wingdings"/>
              </a:rPr>
              <a:t>pred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(b</a:t>
            </a:r>
            <a:r>
              <a:rPr lang="de-DE" baseline="-25000" dirty="0" smtClean="0">
                <a:solidFill>
                  <a:srgbClr val="005BB4"/>
                </a:solidFill>
                <a:sym typeface="Wingdings"/>
              </a:rPr>
              <a:t>2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) = a</a:t>
            </a:r>
          </a:p>
          <a:p>
            <a:r>
              <a:rPr lang="de-DE" dirty="0" err="1" smtClean="0">
                <a:solidFill>
                  <a:srgbClr val="005BB4"/>
                </a:solidFill>
                <a:sym typeface="Wingdings"/>
              </a:rPr>
              <a:t>stmt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(b</a:t>
            </a:r>
            <a:r>
              <a:rPr lang="de-DE" baseline="-25000" dirty="0" smtClean="0">
                <a:solidFill>
                  <a:srgbClr val="005BB4"/>
                </a:solidFill>
                <a:sym typeface="Wingdings"/>
              </a:rPr>
              <a:t>2</a:t>
            </a:r>
            <a:r>
              <a:rPr lang="de-DE" dirty="0">
                <a:solidFill>
                  <a:srgbClr val="005BB4"/>
                </a:solidFill>
                <a:sym typeface="Wingdings"/>
              </a:rPr>
              <a:t>) = </a:t>
            </a:r>
            <a:r>
              <a:rPr lang="de-DE" dirty="0" smtClean="0">
                <a:solidFill>
                  <a:srgbClr val="005BB4"/>
                </a:solidFill>
                <a:sym typeface="Wingdings"/>
              </a:rPr>
              <a:t>#2</a:t>
            </a:r>
            <a:endParaRPr lang="de-DE" dirty="0">
              <a:solidFill>
                <a:srgbClr val="005B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96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 animBg="1"/>
      <p:bldP spid="28" grpId="0"/>
      <p:bldP spid="29" grpId="0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–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>
                <a:latin typeface="Consolas"/>
                <a:cs typeface="Consolas"/>
              </a:rPr>
              <a:t>Class.forName</a:t>
            </a:r>
            <a:endParaRPr lang="de-DE" dirty="0">
              <a:latin typeface="Consolas"/>
              <a:cs typeface="Consolas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549768938"/>
              </p:ext>
            </p:extLst>
          </p:nvPr>
        </p:nvGraphicFramePr>
        <p:xfrm>
          <a:off x="251520" y="1124744"/>
          <a:ext cx="85689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476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 – all </a:t>
            </a:r>
            <a:r>
              <a:rPr lang="de-DE" dirty="0" err="1"/>
              <a:t>Caller</a:t>
            </a:r>
            <a:r>
              <a:rPr lang="de-DE" dirty="0"/>
              <a:t> Sensitive </a:t>
            </a:r>
            <a:r>
              <a:rPr lang="de-DE" dirty="0" err="1"/>
              <a:t>Methods</a:t>
            </a:r>
            <a:endParaRPr lang="de-DE" dirty="0">
              <a:latin typeface="Consolas"/>
              <a:cs typeface="Consolas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3905063536"/>
              </p:ext>
            </p:extLst>
          </p:nvPr>
        </p:nvGraphicFramePr>
        <p:xfrm>
          <a:off x="251520" y="1124744"/>
          <a:ext cx="85689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Abgerundetes Rechteck 7"/>
          <p:cNvSpPr/>
          <p:nvPr/>
        </p:nvSpPr>
        <p:spPr>
          <a:xfrm rot="21385020">
            <a:off x="6020684" y="1042009"/>
            <a:ext cx="2253042" cy="3432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Did</a:t>
            </a:r>
            <a:r>
              <a:rPr lang="de-DE" dirty="0" smtClean="0"/>
              <a:t> not </a:t>
            </a:r>
            <a:r>
              <a:rPr lang="de-DE" dirty="0" err="1" smtClean="0"/>
              <a:t>Terminate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 rot="21279151">
            <a:off x="6053981" y="1541361"/>
            <a:ext cx="2253042" cy="343238"/>
          </a:xfrm>
          <a:prstGeom prst="roundRect">
            <a:avLst/>
          </a:prstGeom>
          <a:gradFill>
            <a:gsLst>
              <a:gs pos="0">
                <a:srgbClr val="005BB4"/>
              </a:gs>
              <a:gs pos="80000">
                <a:srgbClr val="A7DFFF"/>
              </a:gs>
              <a:gs pos="100000">
                <a:srgbClr val="BCDCFF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Did</a:t>
            </a:r>
            <a:r>
              <a:rPr lang="de-DE" dirty="0"/>
              <a:t> not </a:t>
            </a:r>
            <a:r>
              <a:rPr lang="de-DE" dirty="0" err="1"/>
              <a:t>Terminate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096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 smtClean="0"/>
              <a:t>Synchronized</a:t>
            </a:r>
            <a:r>
              <a:rPr lang="de-DE" dirty="0" smtClean="0"/>
              <a:t>/</a:t>
            </a:r>
            <a:r>
              <a:rPr lang="de-DE" dirty="0" err="1" smtClean="0"/>
              <a:t>Dependent</a:t>
            </a:r>
            <a:r>
              <a:rPr lang="de-DE" dirty="0" smtClean="0"/>
              <a:t> </a:t>
            </a:r>
            <a:r>
              <a:rPr lang="de-DE" dirty="0" err="1"/>
              <a:t>Analyses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456029" y="1772816"/>
            <a:ext cx="2124083" cy="3960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Caller Sensitive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456029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456029" y="2817892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456029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V="1">
            <a:off x="4518071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4518071" y="3213936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V="1">
            <a:off x="4518071" y="2168860"/>
            <a:ext cx="0" cy="649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877392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77392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35" name="Gerade Verbindung mit Pfeil 34"/>
          <p:cNvCxnSpPr>
            <a:stCxn id="27" idx="0"/>
            <a:endCxn id="30" idx="2"/>
          </p:cNvCxnSpPr>
          <p:nvPr/>
        </p:nvCxnSpPr>
        <p:spPr>
          <a:xfrm flipV="1">
            <a:off x="1939434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V="1">
            <a:off x="2339752" y="3213936"/>
            <a:ext cx="1296145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/>
        </p:nvSpPr>
        <p:spPr>
          <a:xfrm>
            <a:off x="6048317" y="4900972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048317" y="2810819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6048317" y="3855895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39" name="Gerade Verbindung mit Pfeil 38"/>
          <p:cNvCxnSpPr/>
          <p:nvPr/>
        </p:nvCxnSpPr>
        <p:spPr>
          <a:xfrm flipV="1">
            <a:off x="7110359" y="4251939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 flipV="1">
            <a:off x="7110359" y="3206863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Rechteck 40"/>
          <p:cNvSpPr/>
          <p:nvPr/>
        </p:nvSpPr>
        <p:spPr>
          <a:xfrm>
            <a:off x="6048317" y="1772816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2" name="Gerade Verbindung mit Pfeil 41"/>
          <p:cNvCxnSpPr/>
          <p:nvPr/>
        </p:nvCxnSpPr>
        <p:spPr>
          <a:xfrm flipV="1">
            <a:off x="7110359" y="2168860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 flipV="1">
            <a:off x="4932040" y="3228184"/>
            <a:ext cx="1296145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Rechteck 43"/>
          <p:cNvSpPr/>
          <p:nvPr/>
        </p:nvSpPr>
        <p:spPr>
          <a:xfrm>
            <a:off x="877392" y="2813452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1939434" y="3206863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877392" y="1772816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7" name="Gerade Verbindung mit Pfeil 46"/>
          <p:cNvCxnSpPr/>
          <p:nvPr/>
        </p:nvCxnSpPr>
        <p:spPr>
          <a:xfrm flipV="1">
            <a:off x="1939434" y="2168860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 flipH="1" flipV="1">
            <a:off x="5364088" y="2168860"/>
            <a:ext cx="1296144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Gerade Verbindung mit Pfeil 4"/>
          <p:cNvCxnSpPr/>
          <p:nvPr/>
        </p:nvCxnSpPr>
        <p:spPr>
          <a:xfrm>
            <a:off x="5148064" y="2168860"/>
            <a:ext cx="0" cy="634784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>
            <a:off x="3851920" y="2183108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5132249" y="3206863"/>
            <a:ext cx="0" cy="634784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7" name="Gruppieren 6"/>
          <p:cNvGrpSpPr/>
          <p:nvPr/>
        </p:nvGrpSpPr>
        <p:grpSpPr>
          <a:xfrm>
            <a:off x="4932040" y="3272983"/>
            <a:ext cx="372041" cy="372041"/>
            <a:chOff x="4355976" y="5661248"/>
            <a:chExt cx="504056" cy="504056"/>
          </a:xfrm>
        </p:grpSpPr>
        <p:sp>
          <p:nvSpPr>
            <p:cNvPr id="49" name="Ellipse 48"/>
            <p:cNvSpPr/>
            <p:nvPr/>
          </p:nvSpPr>
          <p:spPr>
            <a:xfrm>
              <a:off x="4355976" y="5661248"/>
              <a:ext cx="504056" cy="504056"/>
            </a:xfrm>
            <a:prstGeom prst="ellipse">
              <a:avLst/>
            </a:prstGeom>
            <a:gradFill>
              <a:gsLst>
                <a:gs pos="0">
                  <a:srgbClr val="005BB4"/>
                </a:gs>
                <a:gs pos="80000">
                  <a:srgbClr val="A7DFFF"/>
                </a:gs>
                <a:gs pos="100000">
                  <a:srgbClr val="BCDCFF"/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uppieren 48"/>
            <p:cNvGrpSpPr/>
            <p:nvPr/>
          </p:nvGrpSpPr>
          <p:grpSpPr>
            <a:xfrm>
              <a:off x="4487991" y="5753259"/>
              <a:ext cx="240026" cy="320035"/>
              <a:chOff x="1223628" y="908720"/>
              <a:chExt cx="162018" cy="216024"/>
            </a:xfrm>
            <a:solidFill>
              <a:schemeClr val="bg1"/>
            </a:solidFill>
          </p:grpSpPr>
          <p:sp>
            <p:nvSpPr>
              <p:cNvPr id="34" name="Rechteck 33"/>
              <p:cNvSpPr/>
              <p:nvPr/>
            </p:nvSpPr>
            <p:spPr>
              <a:xfrm>
                <a:off x="1223628" y="908720"/>
                <a:ext cx="54006" cy="2160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48" name="Rechteck 47"/>
              <p:cNvSpPr/>
              <p:nvPr/>
            </p:nvSpPr>
            <p:spPr>
              <a:xfrm>
                <a:off x="1331640" y="908720"/>
                <a:ext cx="54006" cy="21602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</p:grpSp>
      </p:grpSp>
      <p:cxnSp>
        <p:nvCxnSpPr>
          <p:cNvPr id="51" name="Gerade Verbindung mit Pfeil 50"/>
          <p:cNvCxnSpPr/>
          <p:nvPr/>
        </p:nvCxnSpPr>
        <p:spPr>
          <a:xfrm>
            <a:off x="3815868" y="3206863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8" name="Gruppieren 7"/>
          <p:cNvGrpSpPr/>
          <p:nvPr/>
        </p:nvGrpSpPr>
        <p:grpSpPr>
          <a:xfrm>
            <a:off x="4946228" y="3263390"/>
            <a:ext cx="372041" cy="372041"/>
            <a:chOff x="3665899" y="5737352"/>
            <a:chExt cx="372041" cy="372041"/>
          </a:xfrm>
        </p:grpSpPr>
        <p:sp>
          <p:nvSpPr>
            <p:cNvPr id="55" name="Ellipse 54"/>
            <p:cNvSpPr/>
            <p:nvPr/>
          </p:nvSpPr>
          <p:spPr>
            <a:xfrm>
              <a:off x="3665899" y="5737352"/>
              <a:ext cx="372041" cy="372041"/>
            </a:xfrm>
            <a:prstGeom prst="ellipse">
              <a:avLst/>
            </a:prstGeom>
            <a:gradFill>
              <a:gsLst>
                <a:gs pos="0">
                  <a:srgbClr val="005BB4"/>
                </a:gs>
                <a:gs pos="80000">
                  <a:srgbClr val="A7DFFF"/>
                </a:gs>
                <a:gs pos="100000">
                  <a:srgbClr val="BCDCFF"/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Gleichschenkliges Dreieck 58"/>
            <p:cNvSpPr/>
            <p:nvPr/>
          </p:nvSpPr>
          <p:spPr>
            <a:xfrm rot="5400000">
              <a:off x="3752482" y="5836062"/>
              <a:ext cx="283936" cy="1746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</p:grpSp>
      <p:cxnSp>
        <p:nvCxnSpPr>
          <p:cNvPr id="60" name="Gerade Verbindung mit Pfeil 59"/>
          <p:cNvCxnSpPr/>
          <p:nvPr/>
        </p:nvCxnSpPr>
        <p:spPr>
          <a:xfrm flipV="1">
            <a:off x="5118060" y="3206863"/>
            <a:ext cx="1254140" cy="634784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 flipH="1">
            <a:off x="5364088" y="3209496"/>
            <a:ext cx="1296144" cy="653472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45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 smtClean="0"/>
              <a:t>Synchronized</a:t>
            </a:r>
            <a:r>
              <a:rPr lang="de-DE" dirty="0" smtClean="0"/>
              <a:t>/</a:t>
            </a:r>
            <a:r>
              <a:rPr lang="de-DE" dirty="0" err="1" smtClean="0"/>
              <a:t>Dependent</a:t>
            </a:r>
            <a:r>
              <a:rPr lang="de-DE" dirty="0" smtClean="0"/>
              <a:t> </a:t>
            </a:r>
            <a:r>
              <a:rPr lang="de-DE" dirty="0" err="1"/>
              <a:t>Analyses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456029" y="1772816"/>
            <a:ext cx="2124083" cy="3960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Caller Sensitive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456029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456029" y="2817892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456029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V="1">
            <a:off x="4518071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4518071" y="3213936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V="1">
            <a:off x="4518071" y="2168860"/>
            <a:ext cx="0" cy="649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877392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77392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35" name="Gerade Verbindung mit Pfeil 34"/>
          <p:cNvCxnSpPr>
            <a:stCxn id="27" idx="0"/>
            <a:endCxn id="30" idx="2"/>
          </p:cNvCxnSpPr>
          <p:nvPr/>
        </p:nvCxnSpPr>
        <p:spPr>
          <a:xfrm flipV="1">
            <a:off x="1939434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V="1">
            <a:off x="2339752" y="3213936"/>
            <a:ext cx="1296145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/>
        </p:nvSpPr>
        <p:spPr>
          <a:xfrm>
            <a:off x="6048317" y="4900972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048317" y="2810819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6048317" y="3855895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39" name="Gerade Verbindung mit Pfeil 38"/>
          <p:cNvCxnSpPr/>
          <p:nvPr/>
        </p:nvCxnSpPr>
        <p:spPr>
          <a:xfrm flipV="1">
            <a:off x="7110359" y="4251939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 flipV="1">
            <a:off x="7110359" y="3206863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Rechteck 40"/>
          <p:cNvSpPr/>
          <p:nvPr/>
        </p:nvSpPr>
        <p:spPr>
          <a:xfrm>
            <a:off x="6048317" y="1772816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2" name="Gerade Verbindung mit Pfeil 41"/>
          <p:cNvCxnSpPr/>
          <p:nvPr/>
        </p:nvCxnSpPr>
        <p:spPr>
          <a:xfrm flipV="1">
            <a:off x="7110359" y="2168860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 flipV="1">
            <a:off x="4932040" y="3228184"/>
            <a:ext cx="1296145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Rechteck 43"/>
          <p:cNvSpPr/>
          <p:nvPr/>
        </p:nvSpPr>
        <p:spPr>
          <a:xfrm>
            <a:off x="877392" y="2813452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1939434" y="3206863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877392" y="1772816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7" name="Gerade Verbindung mit Pfeil 46"/>
          <p:cNvCxnSpPr/>
          <p:nvPr/>
        </p:nvCxnSpPr>
        <p:spPr>
          <a:xfrm flipV="1">
            <a:off x="1939434" y="2168860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 flipH="1" flipV="1">
            <a:off x="5364088" y="2168860"/>
            <a:ext cx="1296144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Gerade Verbindung mit Pfeil 4"/>
          <p:cNvCxnSpPr/>
          <p:nvPr/>
        </p:nvCxnSpPr>
        <p:spPr>
          <a:xfrm>
            <a:off x="5148064" y="2168860"/>
            <a:ext cx="0" cy="634784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>
            <a:off x="3851920" y="2183108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>
            <a:off x="5132249" y="3206863"/>
            <a:ext cx="0" cy="634784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/>
          <p:nvPr/>
        </p:nvCxnSpPr>
        <p:spPr>
          <a:xfrm>
            <a:off x="3815868" y="3206863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/>
          <p:nvPr/>
        </p:nvCxnSpPr>
        <p:spPr>
          <a:xfrm flipV="1">
            <a:off x="5118060" y="3206863"/>
            <a:ext cx="1254140" cy="634784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 flipH="1">
            <a:off x="5364088" y="3209496"/>
            <a:ext cx="1296144" cy="653472"/>
          </a:xfrm>
          <a:prstGeom prst="straightConnector1">
            <a:avLst/>
          </a:prstGeom>
          <a:ln>
            <a:solidFill>
              <a:srgbClr val="005BB4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" name="Rechteck 49"/>
          <p:cNvSpPr/>
          <p:nvPr/>
        </p:nvSpPr>
        <p:spPr>
          <a:xfrm>
            <a:off x="144016" y="980728"/>
            <a:ext cx="8820472" cy="4977097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Abgerundetes Rechteck 62"/>
          <p:cNvSpPr/>
          <p:nvPr/>
        </p:nvSpPr>
        <p:spPr>
          <a:xfrm>
            <a:off x="6804248" y="3452502"/>
            <a:ext cx="2233140" cy="309405"/>
          </a:xfrm>
          <a:prstGeom prst="roundRect">
            <a:avLst/>
          </a:prstGeom>
          <a:gradFill>
            <a:gsLst>
              <a:gs pos="0">
                <a:srgbClr val="005BB4"/>
              </a:gs>
              <a:gs pos="80000">
                <a:srgbClr val="A7DFFF"/>
              </a:gs>
              <a:gs pos="100000">
                <a:srgbClr val="BCDCFF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Balanced</a:t>
            </a:r>
            <a:r>
              <a:rPr lang="de-DE" dirty="0" smtClean="0"/>
              <a:t> Return</a:t>
            </a:r>
            <a:endParaRPr lang="de-DE" dirty="0"/>
          </a:p>
        </p:txBody>
      </p:sp>
      <p:sp>
        <p:nvSpPr>
          <p:cNvPr id="64" name="Abgerundetes Rechteck 63"/>
          <p:cNvSpPr/>
          <p:nvPr/>
        </p:nvSpPr>
        <p:spPr>
          <a:xfrm>
            <a:off x="2519327" y="4428825"/>
            <a:ext cx="2233140" cy="309405"/>
          </a:xfrm>
          <a:prstGeom prst="roundRect">
            <a:avLst/>
          </a:prstGeom>
          <a:gradFill>
            <a:gsLst>
              <a:gs pos="0">
                <a:srgbClr val="005BB4"/>
              </a:gs>
              <a:gs pos="80000">
                <a:srgbClr val="A7DFFF"/>
              </a:gs>
              <a:gs pos="100000">
                <a:srgbClr val="BCDCFF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Unbalanced</a:t>
            </a:r>
            <a:r>
              <a:rPr lang="de-DE" dirty="0" smtClean="0"/>
              <a:t> Return</a:t>
            </a:r>
            <a:endParaRPr lang="de-DE" dirty="0"/>
          </a:p>
        </p:txBody>
      </p:sp>
      <p:cxnSp>
        <p:nvCxnSpPr>
          <p:cNvPr id="6" name="Gerade Verbindung 5"/>
          <p:cNvCxnSpPr>
            <a:stCxn id="63" idx="1"/>
          </p:cNvCxnSpPr>
          <p:nvPr/>
        </p:nvCxnSpPr>
        <p:spPr>
          <a:xfrm flipH="1" flipV="1">
            <a:off x="6286298" y="3531329"/>
            <a:ext cx="517950" cy="75876"/>
          </a:xfrm>
          <a:prstGeom prst="line">
            <a:avLst/>
          </a:prstGeom>
          <a:ln>
            <a:solidFill>
              <a:srgbClr val="005BB4"/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H="1">
            <a:off x="3851920" y="3569267"/>
            <a:ext cx="1224136" cy="859558"/>
          </a:xfrm>
          <a:prstGeom prst="line">
            <a:avLst/>
          </a:prstGeom>
          <a:ln>
            <a:solidFill>
              <a:srgbClr val="005BB4"/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36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–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>
                <a:latin typeface="Consolas"/>
                <a:cs typeface="Consolas"/>
              </a:rPr>
              <a:t>Class.forName</a:t>
            </a:r>
            <a:endParaRPr lang="de-DE" dirty="0">
              <a:latin typeface="Consolas"/>
              <a:cs typeface="Consolas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2799253567"/>
              </p:ext>
            </p:extLst>
          </p:nvPr>
        </p:nvGraphicFramePr>
        <p:xfrm>
          <a:off x="251520" y="1124744"/>
          <a:ext cx="85689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226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Results</a:t>
            </a:r>
            <a:r>
              <a:rPr lang="de-DE" dirty="0"/>
              <a:t> – all </a:t>
            </a:r>
            <a:r>
              <a:rPr lang="de-DE" dirty="0" err="1"/>
              <a:t>Caller</a:t>
            </a:r>
            <a:r>
              <a:rPr lang="de-DE" dirty="0"/>
              <a:t> Sensitive </a:t>
            </a:r>
            <a:r>
              <a:rPr lang="de-DE" dirty="0" err="1"/>
              <a:t>Methods</a:t>
            </a:r>
            <a:endParaRPr lang="de-DE" dirty="0">
              <a:latin typeface="Consolas"/>
              <a:cs typeface="Consolas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2086211450"/>
              </p:ext>
            </p:extLst>
          </p:nvPr>
        </p:nvGraphicFramePr>
        <p:xfrm>
          <a:off x="251520" y="1124744"/>
          <a:ext cx="85689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Abgerundetes Rechteck 7"/>
          <p:cNvSpPr/>
          <p:nvPr/>
        </p:nvSpPr>
        <p:spPr>
          <a:xfrm rot="21385020">
            <a:off x="6020684" y="1042009"/>
            <a:ext cx="2253042" cy="3432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Did</a:t>
            </a:r>
            <a:r>
              <a:rPr lang="de-DE" dirty="0" smtClean="0"/>
              <a:t> not </a:t>
            </a:r>
            <a:r>
              <a:rPr lang="de-DE" dirty="0" err="1" smtClean="0"/>
              <a:t>Terminate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 rot="21279151">
            <a:off x="6053981" y="1541361"/>
            <a:ext cx="2253042" cy="343238"/>
          </a:xfrm>
          <a:prstGeom prst="roundRect">
            <a:avLst/>
          </a:prstGeom>
          <a:gradFill>
            <a:gsLst>
              <a:gs pos="0">
                <a:srgbClr val="005BB4"/>
              </a:gs>
              <a:gs pos="80000">
                <a:srgbClr val="A7DFFF"/>
              </a:gs>
              <a:gs pos="100000">
                <a:srgbClr val="BCDCFF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Did</a:t>
            </a:r>
            <a:r>
              <a:rPr lang="de-DE" dirty="0"/>
              <a:t> not </a:t>
            </a:r>
            <a:r>
              <a:rPr lang="de-DE" dirty="0" err="1"/>
              <a:t>Terminate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155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81191"/>
            <a:ext cx="2606153" cy="1327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724" y="1196752"/>
            <a:ext cx="2474396" cy="1688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485" y="1196752"/>
            <a:ext cx="2613979" cy="168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94439"/>
            <a:ext cx="2088232" cy="165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141" y="4476780"/>
            <a:ext cx="2613979" cy="1299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485" y="4282467"/>
            <a:ext cx="2613979" cy="1687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279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Theory</a:t>
            </a:r>
            <a:r>
              <a:rPr lang="de-DE" dirty="0" smtClean="0"/>
              <a:t>: </a:t>
            </a:r>
            <a:r>
              <a:rPr lang="de-DE" dirty="0" err="1" smtClean="0"/>
              <a:t>Stack-based</a:t>
            </a:r>
            <a:r>
              <a:rPr lang="de-DE" dirty="0" smtClean="0"/>
              <a:t> Access </a:t>
            </a:r>
            <a:r>
              <a:rPr lang="de-DE" dirty="0" err="1" smtClean="0"/>
              <a:t>Control</a:t>
            </a: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391344"/>
              </p:ext>
            </p:extLst>
          </p:nvPr>
        </p:nvGraphicFramePr>
        <p:xfrm>
          <a:off x="569698" y="2205774"/>
          <a:ext cx="7962742" cy="1905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646210"/>
                <a:gridCol w="4316532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SecurityManager.checkPermission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FilePermission</a:t>
                      </a:r>
                      <a:r>
                        <a:rPr lang="de-DE" sz="1600" dirty="0" smtClean="0">
                          <a:latin typeface="Consolas"/>
                          <a:cs typeface="Consolas"/>
                        </a:rPr>
                        <a:t>, </a:t>
                      </a:r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SocketPermission</a:t>
                      </a:r>
                      <a:r>
                        <a:rPr lang="de-DE" sz="1600" dirty="0" smtClean="0">
                          <a:latin typeface="Consolas"/>
                          <a:cs typeface="Consolas"/>
                        </a:rPr>
                        <a:t>, ...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SecurityManager.checkWrite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FilePermission</a:t>
                      </a:r>
                      <a:r>
                        <a:rPr lang="de-DE" sz="1600" dirty="0" smtClean="0">
                          <a:latin typeface="Consolas"/>
                          <a:cs typeface="Consolas"/>
                        </a:rPr>
                        <a:t>, </a:t>
                      </a:r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SocketPermission</a:t>
                      </a:r>
                      <a:r>
                        <a:rPr lang="de-DE" sz="1600" dirty="0" smtClean="0">
                          <a:latin typeface="Consolas"/>
                          <a:cs typeface="Consolas"/>
                        </a:rPr>
                        <a:t>, ...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FileOutputStream</a:t>
                      </a:r>
                      <a:r>
                        <a:rPr lang="de-DE" sz="1600" dirty="0" smtClean="0">
                          <a:latin typeface="Consolas"/>
                          <a:cs typeface="Consolas"/>
                        </a:rPr>
                        <a:t>.&lt;</a:t>
                      </a:r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init</a:t>
                      </a:r>
                      <a:r>
                        <a:rPr lang="de-DE" sz="1600" dirty="0" smtClean="0">
                          <a:latin typeface="Consolas"/>
                          <a:cs typeface="Consolas"/>
                        </a:rPr>
                        <a:t>&gt;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FilePermission</a:t>
                      </a:r>
                      <a:r>
                        <a:rPr lang="de-DE" sz="1600" dirty="0" smtClean="0">
                          <a:latin typeface="Consolas"/>
                          <a:cs typeface="Consolas"/>
                        </a:rPr>
                        <a:t>, </a:t>
                      </a:r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SocketPermission</a:t>
                      </a:r>
                      <a:r>
                        <a:rPr lang="de-DE" sz="1600" dirty="0" smtClean="0">
                          <a:latin typeface="Consolas"/>
                          <a:cs typeface="Consolas"/>
                        </a:rPr>
                        <a:t>, ...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Attacker.doEvil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 err="1" smtClean="0"/>
                        <a:t>Ø</a:t>
                      </a:r>
                      <a:endParaRPr lang="de-DE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MyApplet.init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 err="1" smtClean="0"/>
                        <a:t>Ø</a:t>
                      </a:r>
                      <a:endParaRPr lang="de-DE" sz="2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5754274" y="4408770"/>
            <a:ext cx="14017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 smtClean="0"/>
              <a:t>∩ </a:t>
            </a:r>
            <a:r>
              <a:rPr lang="en-US" sz="3600" b="1" dirty="0" smtClean="0">
                <a:sym typeface="Symbol" charset="0"/>
              </a:rPr>
              <a:t>= </a:t>
            </a:r>
            <a:r>
              <a:rPr lang="de-DE" sz="3600" dirty="0" err="1" smtClean="0"/>
              <a:t>Ø</a:t>
            </a:r>
            <a:endParaRPr lang="de-DE" sz="3600" dirty="0"/>
          </a:p>
        </p:txBody>
      </p:sp>
      <p:sp>
        <p:nvSpPr>
          <p:cNvPr id="9" name="Geschweifte Klammer rechts 8"/>
          <p:cNvSpPr/>
          <p:nvPr/>
        </p:nvSpPr>
        <p:spPr>
          <a:xfrm rot="5400000">
            <a:off x="6257427" y="2133758"/>
            <a:ext cx="259689" cy="4290334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4207934" y="1988840"/>
            <a:ext cx="4324506" cy="21219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827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de-DE" dirty="0" err="1"/>
              <a:t>Stack-based</a:t>
            </a:r>
            <a:r>
              <a:rPr lang="de-DE" dirty="0"/>
              <a:t> </a:t>
            </a:r>
            <a:r>
              <a:rPr lang="de-DE" dirty="0" smtClean="0"/>
              <a:t>Access </a:t>
            </a:r>
            <a:r>
              <a:rPr lang="de-DE" dirty="0" err="1" smtClean="0"/>
              <a:t>Control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23529" y="2136339"/>
            <a:ext cx="82809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 err="1">
                <a:solidFill>
                  <a:srgbClr val="7F0055"/>
                </a:solidFill>
                <a:latin typeface="Consolas"/>
                <a:cs typeface="Consolas"/>
              </a:rPr>
              <a:t>public</a:t>
            </a:r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b="1" dirty="0" err="1">
                <a:solidFill>
                  <a:srgbClr val="7F0055"/>
                </a:solidFill>
                <a:latin typeface="Consolas"/>
                <a:cs typeface="Consolas"/>
              </a:rPr>
              <a:t>static</a:t>
            </a:r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Class&lt;?&gt; </a:t>
            </a:r>
            <a:r>
              <a:rPr lang="de-DE" sz="1600" dirty="0" err="1">
                <a:solidFill>
                  <a:srgbClr val="000000"/>
                </a:solidFill>
                <a:latin typeface="Consolas"/>
                <a:cs typeface="Consolas"/>
              </a:rPr>
              <a:t>forName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(String </a:t>
            </a:r>
            <a:r>
              <a:rPr lang="de-DE" sz="1600" dirty="0" err="1" smtClean="0">
                <a:solidFill>
                  <a:srgbClr val="6A3E3E"/>
                </a:solidFill>
                <a:latin typeface="Consolas"/>
                <a:cs typeface="Consolas"/>
              </a:rPr>
              <a:t>className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) </a:t>
            </a:r>
            <a:r>
              <a:rPr lang="de-DE" sz="1200" dirty="0" err="1" smtClean="0">
                <a:solidFill>
                  <a:srgbClr val="7F0055"/>
                </a:solidFill>
                <a:latin typeface="Consolas"/>
                <a:cs typeface="Consolas"/>
              </a:rPr>
              <a:t>throws</a:t>
            </a:r>
            <a:r>
              <a:rPr lang="de-DE" sz="1200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200" dirty="0" err="1" smtClean="0">
                <a:solidFill>
                  <a:srgbClr val="000000"/>
                </a:solidFill>
                <a:latin typeface="Consolas"/>
                <a:cs typeface="Consolas"/>
              </a:rPr>
              <a:t>ClassNotFoundException</a:t>
            </a:r>
            <a:r>
              <a:rPr lang="de-DE" sz="1200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{</a:t>
            </a:r>
            <a:endParaRPr lang="de-DE" sz="1600" dirty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dirty="0" smtClean="0">
                <a:solidFill>
                  <a:srgbClr val="7F0055"/>
                </a:solidFill>
                <a:latin typeface="Consolas"/>
                <a:cs typeface="Consolas"/>
              </a:rPr>
              <a:t>    </a:t>
            </a:r>
            <a:r>
              <a:rPr lang="de-DE" sz="16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return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forName0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de-DE" sz="1600" dirty="0" err="1" smtClean="0">
                <a:solidFill>
                  <a:srgbClr val="6A3E3E"/>
                </a:solidFill>
                <a:latin typeface="Consolas"/>
                <a:cs typeface="Consolas"/>
              </a:rPr>
              <a:t>className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, </a:t>
            </a:r>
          </a:p>
          <a:p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	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	    </a:t>
            </a:r>
            <a:r>
              <a:rPr lang="de-DE" sz="16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true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, </a:t>
            </a:r>
            <a:endParaRPr lang="de-DE" sz="1600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	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	    </a:t>
            </a:r>
            <a:r>
              <a:rPr lang="de-DE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ClassLoader.getCallerClassLoader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())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;</a:t>
            </a:r>
          </a:p>
          <a:p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de-DE" sz="1600" dirty="0">
              <a:latin typeface="Consolas"/>
              <a:cs typeface="Consolas"/>
            </a:endParaRPr>
          </a:p>
        </p:txBody>
      </p:sp>
      <p:sp>
        <p:nvSpPr>
          <p:cNvPr id="9" name="Textfeld 8"/>
          <p:cNvSpPr txBox="1"/>
          <p:nvPr/>
        </p:nvSpPr>
        <p:spPr>
          <a:xfrm rot="21138822">
            <a:off x="274187" y="473902"/>
            <a:ext cx="1296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latin typeface="+mn-lt"/>
                <a:ea typeface="+mj-ea"/>
                <a:cs typeface="Tahoma" pitchFamily="34" charset="0"/>
              </a:rPr>
              <a:t>Reality:</a:t>
            </a:r>
            <a:endParaRPr lang="de-DE" sz="2400" b="1" dirty="0">
              <a:latin typeface="+mn-lt"/>
              <a:ea typeface="+mj-ea"/>
              <a:cs typeface="Tahoma" pitchFamily="34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627784" y="2924944"/>
            <a:ext cx="4896544" cy="534834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Abgerundetes Rechteck 15"/>
          <p:cNvSpPr/>
          <p:nvPr/>
        </p:nvSpPr>
        <p:spPr>
          <a:xfrm>
            <a:off x="4932040" y="3229897"/>
            <a:ext cx="2844163" cy="3960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</a:t>
            </a:r>
            <a:r>
              <a:rPr lang="x-none" dirty="0" smtClean="0"/>
              <a:t>mplicit Permission Check</a:t>
            </a:r>
            <a:endParaRPr lang="de-DE" dirty="0"/>
          </a:p>
        </p:txBody>
      </p:sp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330592"/>
              </p:ext>
            </p:extLst>
          </p:nvPr>
        </p:nvGraphicFramePr>
        <p:xfrm>
          <a:off x="323528" y="4527128"/>
          <a:ext cx="4368344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58685"/>
                <a:gridCol w="2509659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Class.forName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>
                          <a:latin typeface="+mj-lt"/>
                          <a:cs typeface="Consolas"/>
                        </a:rPr>
                        <a:t>Privileged</a:t>
                      </a:r>
                      <a:r>
                        <a:rPr lang="de-DE" sz="1600" dirty="0" smtClean="0">
                          <a:latin typeface="+mj-lt"/>
                          <a:cs typeface="Consolas"/>
                        </a:rPr>
                        <a:t> </a:t>
                      </a:r>
                      <a:r>
                        <a:rPr lang="de-DE" sz="1600" dirty="0" err="1" smtClean="0">
                          <a:latin typeface="+mj-lt"/>
                          <a:cs typeface="Consolas"/>
                        </a:rPr>
                        <a:t>ClassLoader</a:t>
                      </a:r>
                      <a:endParaRPr lang="de-DE" sz="1600" dirty="0" smtClean="0">
                        <a:latin typeface="+mj-lt"/>
                        <a:cs typeface="Consola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Attacker.doEvil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>
                          <a:latin typeface="+mj-lt"/>
                        </a:rPr>
                        <a:t>Unprivileged</a:t>
                      </a:r>
                      <a:r>
                        <a:rPr lang="de-DE" sz="1600" dirty="0" smtClean="0">
                          <a:latin typeface="+mj-lt"/>
                        </a:rPr>
                        <a:t> </a:t>
                      </a:r>
                      <a:r>
                        <a:rPr lang="de-DE" sz="1600" dirty="0" err="1" smtClean="0">
                          <a:latin typeface="+mj-lt"/>
                        </a:rPr>
                        <a:t>ClassLoader</a:t>
                      </a:r>
                      <a:endParaRPr lang="de-DE" sz="1600" dirty="0">
                        <a:latin typeface="+mj-lt"/>
                      </a:endParaRPr>
                    </a:p>
                  </a:txBody>
                  <a:tcPr>
                    <a:solidFill>
                      <a:srgbClr val="A7D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MyApplet.init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>
                          <a:latin typeface="+mj-lt"/>
                        </a:rPr>
                        <a:t>Unprivileged</a:t>
                      </a:r>
                      <a:r>
                        <a:rPr lang="de-DE" sz="1600" dirty="0" smtClean="0">
                          <a:latin typeface="+mj-lt"/>
                        </a:rPr>
                        <a:t> </a:t>
                      </a:r>
                      <a:r>
                        <a:rPr lang="de-DE" sz="1600" dirty="0" err="1" smtClean="0">
                          <a:latin typeface="+mj-lt"/>
                        </a:rPr>
                        <a:t>ClassLoader</a:t>
                      </a:r>
                      <a:endParaRPr lang="de-DE" sz="160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Freihandform 17"/>
          <p:cNvSpPr/>
          <p:nvPr/>
        </p:nvSpPr>
        <p:spPr>
          <a:xfrm>
            <a:off x="4663031" y="4653963"/>
            <a:ext cx="209930" cy="440349"/>
          </a:xfrm>
          <a:custGeom>
            <a:avLst/>
            <a:gdLst>
              <a:gd name="connsiteX0" fmla="*/ 8467 w 186283"/>
              <a:gd name="connsiteY0" fmla="*/ 0 h 491066"/>
              <a:gd name="connsiteX1" fmla="*/ 186267 w 186283"/>
              <a:gd name="connsiteY1" fmla="*/ 262466 h 491066"/>
              <a:gd name="connsiteX2" fmla="*/ 0 w 186283"/>
              <a:gd name="connsiteY2" fmla="*/ 491066 h 49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6283" h="491066">
                <a:moveTo>
                  <a:pt x="8467" y="0"/>
                </a:moveTo>
                <a:cubicBezTo>
                  <a:pt x="98072" y="90311"/>
                  <a:pt x="187678" y="180622"/>
                  <a:pt x="186267" y="262466"/>
                </a:cubicBezTo>
                <a:cubicBezTo>
                  <a:pt x="184856" y="344310"/>
                  <a:pt x="32455" y="443088"/>
                  <a:pt x="0" y="491066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 rot="20995959">
            <a:off x="1356558" y="36046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“ 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 rot="21155706">
            <a:off x="3239496" y="353833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1"/>
                </a:solidFill>
              </a:rPr>
              <a:t>”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47449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Leak</a:t>
            </a:r>
            <a:r>
              <a:rPr lang="de-DE" dirty="0" smtClean="0"/>
              <a:t> in </a:t>
            </a:r>
            <a:r>
              <a:rPr lang="de-DE" dirty="0" err="1" smtClean="0">
                <a:latin typeface="Consolas"/>
                <a:cs typeface="Consolas"/>
              </a:rPr>
              <a:t>sun.beans.finder.ClassFinder</a:t>
            </a:r>
            <a:r>
              <a:rPr lang="de-DE" dirty="0"/>
              <a:t> </a:t>
            </a:r>
            <a:r>
              <a:rPr lang="de-DE" dirty="0" smtClean="0"/>
              <a:t>(CVE</a:t>
            </a:r>
            <a:r>
              <a:rPr lang="de-DE" dirty="0"/>
              <a:t>-2012-</a:t>
            </a:r>
            <a:r>
              <a:rPr lang="de-DE" dirty="0" smtClean="0"/>
              <a:t>4681)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251520" y="1124744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err="1">
                <a:solidFill>
                  <a:srgbClr val="7F0055"/>
                </a:solidFill>
                <a:latin typeface="Consolas"/>
                <a:cs typeface="Consolas"/>
              </a:rPr>
              <a:t>p</a:t>
            </a:r>
            <a:r>
              <a:rPr lang="de-DE" sz="1600" b="1" dirty="0" err="1">
                <a:solidFill>
                  <a:srgbClr val="7F0055"/>
                </a:solidFill>
                <a:latin typeface="Consolas"/>
                <a:cs typeface="Consolas"/>
              </a:rPr>
              <a:t>ublic</a:t>
            </a:r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b="1" dirty="0" err="1">
                <a:solidFill>
                  <a:srgbClr val="7F0055"/>
                </a:solidFill>
                <a:latin typeface="Consolas"/>
                <a:cs typeface="Consolas"/>
              </a:rPr>
              <a:t>static</a:t>
            </a:r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Class&lt;?&gt; </a:t>
            </a:r>
            <a:r>
              <a:rPr lang="de-DE" sz="1600" dirty="0" err="1">
                <a:solidFill>
                  <a:srgbClr val="000000"/>
                </a:solidFill>
                <a:latin typeface="Consolas"/>
                <a:cs typeface="Consolas"/>
              </a:rPr>
              <a:t>findClass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(String </a:t>
            </a:r>
            <a:r>
              <a:rPr lang="de-DE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className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) </a:t>
            </a:r>
          </a:p>
          <a:p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{</a:t>
            </a:r>
          </a:p>
          <a:p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  </a:t>
            </a:r>
            <a:r>
              <a:rPr lang="de-DE" sz="16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try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</a:p>
          <a:p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 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{</a:t>
            </a:r>
          </a:p>
          <a:p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	</a:t>
            </a:r>
            <a:r>
              <a:rPr lang="de-DE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ClassLoader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cl = ...</a:t>
            </a:r>
            <a:endParaRPr lang="de-DE" sz="1600" dirty="0">
              <a:solidFill>
                <a:srgbClr val="000000"/>
              </a:solidFill>
              <a:latin typeface="Consolas"/>
              <a:cs typeface="Consolas"/>
            </a:endParaRPr>
          </a:p>
          <a:p>
            <a:endParaRPr lang="de-DE" sz="1600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       ...</a:t>
            </a:r>
            <a:endParaRPr lang="de-DE" sz="1600" dirty="0">
              <a:solidFill>
                <a:srgbClr val="000000"/>
              </a:solidFill>
              <a:latin typeface="Consolas"/>
              <a:cs typeface="Consolas"/>
            </a:endParaRPr>
          </a:p>
          <a:p>
            <a:endParaRPr lang="de-DE" sz="1600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b="1" dirty="0" smtClean="0">
                <a:solidFill>
                  <a:srgbClr val="7F0055"/>
                </a:solidFill>
                <a:latin typeface="Consolas"/>
                <a:cs typeface="Consolas"/>
              </a:rPr>
              <a:t>	</a:t>
            </a:r>
            <a:r>
              <a:rPr lang="de-DE" sz="16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return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onsolas"/>
                <a:cs typeface="Consolas"/>
              </a:rPr>
              <a:t>Class.forName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de-DE" sz="1600" dirty="0" err="1">
                <a:solidFill>
                  <a:srgbClr val="000000"/>
                </a:solidFill>
                <a:latin typeface="Consolas"/>
                <a:cs typeface="Consolas"/>
              </a:rPr>
              <a:t>className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,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b="1" dirty="0" err="1">
                <a:solidFill>
                  <a:srgbClr val="7F0055"/>
                </a:solidFill>
                <a:latin typeface="Consolas"/>
                <a:cs typeface="Consolas"/>
              </a:rPr>
              <a:t>false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,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cl);</a:t>
            </a: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  }</a:t>
            </a: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  </a:t>
            </a:r>
            <a:r>
              <a:rPr lang="de-DE" sz="1600" b="1" dirty="0">
                <a:solidFill>
                  <a:srgbClr val="7F0055"/>
                </a:solidFill>
                <a:latin typeface="Consolas"/>
                <a:cs typeface="Consolas"/>
              </a:rPr>
              <a:t>catch</a:t>
            </a:r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de-DE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ClassNotFoundException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e) </a:t>
            </a: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   {</a:t>
            </a:r>
          </a:p>
          <a:p>
            <a:endParaRPr lang="de-DE" sz="1600" dirty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  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de-DE" sz="1600" dirty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b="1" dirty="0">
                <a:solidFill>
                  <a:srgbClr val="7F0055"/>
                </a:solidFill>
                <a:latin typeface="Consolas"/>
                <a:cs typeface="Consolas"/>
              </a:rPr>
              <a:t> </a:t>
            </a:r>
            <a:r>
              <a:rPr lang="de-DE" sz="1600" b="1" dirty="0" smtClean="0">
                <a:solidFill>
                  <a:srgbClr val="7F0055"/>
                </a:solidFill>
                <a:latin typeface="Consolas"/>
                <a:cs typeface="Consolas"/>
              </a:rPr>
              <a:t>   catch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de-DE" sz="1600" dirty="0" err="1">
                <a:solidFill>
                  <a:srgbClr val="000000"/>
                </a:solidFill>
                <a:latin typeface="Consolas"/>
                <a:cs typeface="Consolas"/>
              </a:rPr>
              <a:t>SecurityException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e) </a:t>
            </a: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  {</a:t>
            </a:r>
          </a:p>
          <a:p>
            <a:endParaRPr lang="de-DE" sz="1600" dirty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   }</a:t>
            </a:r>
            <a:endParaRPr lang="de-DE" sz="1600" dirty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  </a:t>
            </a:r>
          </a:p>
          <a:p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  </a:t>
            </a:r>
            <a:r>
              <a:rPr lang="de-DE" sz="16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return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onsolas"/>
                <a:cs typeface="Consolas"/>
              </a:rPr>
              <a:t>Class.forName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de-DE" sz="1600" dirty="0" err="1">
                <a:solidFill>
                  <a:srgbClr val="000000"/>
                </a:solidFill>
                <a:latin typeface="Consolas"/>
                <a:cs typeface="Consolas"/>
              </a:rPr>
              <a:t>className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);</a:t>
            </a: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de-DE" sz="1600" dirty="0">
              <a:latin typeface="Consolas"/>
              <a:cs typeface="Consola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081148" y="2060848"/>
            <a:ext cx="7667316" cy="135015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/>
          <p:cNvSpPr/>
          <p:nvPr/>
        </p:nvSpPr>
        <p:spPr>
          <a:xfrm>
            <a:off x="6156176" y="3212976"/>
            <a:ext cx="2880320" cy="3960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throws</a:t>
            </a:r>
            <a:r>
              <a:rPr lang="de-DE" dirty="0" smtClean="0"/>
              <a:t> </a:t>
            </a:r>
            <a:r>
              <a:rPr lang="de-DE" dirty="0" err="1" smtClean="0"/>
              <a:t>SecurityException</a:t>
            </a:r>
            <a:endParaRPr lang="de-DE" dirty="0"/>
          </a:p>
        </p:txBody>
      </p:sp>
      <p:sp>
        <p:nvSpPr>
          <p:cNvPr id="11" name="Freihandform 10"/>
          <p:cNvSpPr/>
          <p:nvPr/>
        </p:nvSpPr>
        <p:spPr>
          <a:xfrm>
            <a:off x="6843501" y="3625408"/>
            <a:ext cx="880533" cy="1171744"/>
          </a:xfrm>
          <a:custGeom>
            <a:avLst/>
            <a:gdLst>
              <a:gd name="connsiteX0" fmla="*/ 880533 w 880533"/>
              <a:gd name="connsiteY0" fmla="*/ 0 h 1210734"/>
              <a:gd name="connsiteX1" fmla="*/ 508000 w 880533"/>
              <a:gd name="connsiteY1" fmla="*/ 863600 h 1210734"/>
              <a:gd name="connsiteX2" fmla="*/ 0 w 880533"/>
              <a:gd name="connsiteY2" fmla="*/ 1210734 h 1210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0533" h="1210734">
                <a:moveTo>
                  <a:pt x="880533" y="0"/>
                </a:moveTo>
                <a:cubicBezTo>
                  <a:pt x="767644" y="330905"/>
                  <a:pt x="654755" y="661811"/>
                  <a:pt x="508000" y="863600"/>
                </a:cubicBezTo>
                <a:cubicBezTo>
                  <a:pt x="361245" y="1065389"/>
                  <a:pt x="0" y="1210734"/>
                  <a:pt x="0" y="1210734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755576" y="4588056"/>
            <a:ext cx="7416824" cy="1044116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Abgerundetes Rechteck 11"/>
          <p:cNvSpPr/>
          <p:nvPr/>
        </p:nvSpPr>
        <p:spPr>
          <a:xfrm>
            <a:off x="6221727" y="5434150"/>
            <a:ext cx="2124083" cy="3960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“</a:t>
            </a:r>
            <a:r>
              <a:rPr lang="en-US" dirty="0" smtClean="0"/>
              <a:t>handled”</a:t>
            </a:r>
            <a:r>
              <a:rPr lang="de-DE" dirty="0" smtClean="0"/>
              <a:t> </a:t>
            </a:r>
            <a:r>
              <a:rPr lang="de-DE" dirty="0" err="1" smtClean="0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280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>
          <a:xfrm>
            <a:off x="251520" y="1124744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b="1" dirty="0" err="1">
                <a:solidFill>
                  <a:srgbClr val="7F0055"/>
                </a:solidFill>
                <a:latin typeface="Consolas"/>
                <a:cs typeface="Consolas"/>
              </a:rPr>
              <a:t>p</a:t>
            </a:r>
            <a:r>
              <a:rPr lang="de-DE" sz="1600" b="1" dirty="0" err="1">
                <a:solidFill>
                  <a:srgbClr val="7F0055"/>
                </a:solidFill>
                <a:latin typeface="Consolas"/>
                <a:cs typeface="Consolas"/>
              </a:rPr>
              <a:t>ublic</a:t>
            </a:r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b="1" dirty="0" err="1">
                <a:solidFill>
                  <a:srgbClr val="7F0055"/>
                </a:solidFill>
                <a:latin typeface="Consolas"/>
                <a:cs typeface="Consolas"/>
              </a:rPr>
              <a:t>static</a:t>
            </a:r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Class&lt;?&gt; </a:t>
            </a:r>
            <a:r>
              <a:rPr lang="de-DE" sz="1600" dirty="0" err="1">
                <a:solidFill>
                  <a:srgbClr val="000000"/>
                </a:solidFill>
                <a:latin typeface="Consolas"/>
                <a:cs typeface="Consolas"/>
              </a:rPr>
              <a:t>findClass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(String </a:t>
            </a:r>
            <a:r>
              <a:rPr lang="de-DE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className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) </a:t>
            </a:r>
          </a:p>
          <a:p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{</a:t>
            </a:r>
          </a:p>
          <a:p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  </a:t>
            </a:r>
            <a:r>
              <a:rPr lang="de-DE" sz="16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try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</a:p>
          <a:p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 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{</a:t>
            </a:r>
          </a:p>
          <a:p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	</a:t>
            </a:r>
            <a:r>
              <a:rPr lang="de-DE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ClassLoader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cl = ...</a:t>
            </a:r>
            <a:endParaRPr lang="de-DE" sz="1600" dirty="0">
              <a:solidFill>
                <a:srgbClr val="000000"/>
              </a:solidFill>
              <a:latin typeface="Consolas"/>
              <a:cs typeface="Consolas"/>
            </a:endParaRPr>
          </a:p>
          <a:p>
            <a:endParaRPr lang="de-DE" sz="1600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       ...</a:t>
            </a:r>
            <a:endParaRPr lang="de-DE" sz="1600" dirty="0">
              <a:solidFill>
                <a:srgbClr val="000000"/>
              </a:solidFill>
              <a:latin typeface="Consolas"/>
              <a:cs typeface="Consolas"/>
            </a:endParaRPr>
          </a:p>
          <a:p>
            <a:endParaRPr lang="de-DE" sz="1600" dirty="0" smtClean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b="1" dirty="0" smtClean="0">
                <a:solidFill>
                  <a:srgbClr val="7F0055"/>
                </a:solidFill>
                <a:latin typeface="Consolas"/>
                <a:cs typeface="Consolas"/>
              </a:rPr>
              <a:t>	</a:t>
            </a:r>
            <a:r>
              <a:rPr lang="de-DE" sz="16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return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onsolas"/>
                <a:cs typeface="Consolas"/>
              </a:rPr>
              <a:t>Class.forName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de-DE" sz="1600" dirty="0" err="1">
                <a:solidFill>
                  <a:srgbClr val="000000"/>
                </a:solidFill>
                <a:latin typeface="Consolas"/>
                <a:cs typeface="Consolas"/>
              </a:rPr>
              <a:t>className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,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b="1" dirty="0" err="1">
                <a:solidFill>
                  <a:srgbClr val="7F0055"/>
                </a:solidFill>
                <a:latin typeface="Consolas"/>
                <a:cs typeface="Consolas"/>
              </a:rPr>
              <a:t>false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,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cl);</a:t>
            </a: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  }</a:t>
            </a: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  </a:t>
            </a:r>
            <a:r>
              <a:rPr lang="de-DE" sz="1600" b="1" dirty="0">
                <a:solidFill>
                  <a:srgbClr val="7F0055"/>
                </a:solidFill>
                <a:latin typeface="Consolas"/>
                <a:cs typeface="Consolas"/>
              </a:rPr>
              <a:t>catch</a:t>
            </a:r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de-DE" sz="1600" dirty="0" err="1" smtClean="0">
                <a:solidFill>
                  <a:srgbClr val="000000"/>
                </a:solidFill>
                <a:latin typeface="Consolas"/>
                <a:cs typeface="Consolas"/>
              </a:rPr>
              <a:t>ClassNotFoundException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e) </a:t>
            </a: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   {</a:t>
            </a:r>
          </a:p>
          <a:p>
            <a:endParaRPr lang="de-DE" sz="1600" dirty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  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de-DE" sz="1600" dirty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b="1" dirty="0">
                <a:solidFill>
                  <a:srgbClr val="7F0055"/>
                </a:solidFill>
                <a:latin typeface="Consolas"/>
                <a:cs typeface="Consolas"/>
              </a:rPr>
              <a:t> </a:t>
            </a:r>
            <a:r>
              <a:rPr lang="de-DE" sz="1600" b="1" dirty="0" smtClean="0">
                <a:solidFill>
                  <a:srgbClr val="7F0055"/>
                </a:solidFill>
                <a:latin typeface="Consolas"/>
                <a:cs typeface="Consolas"/>
              </a:rPr>
              <a:t>   catch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de-DE" sz="1600" dirty="0" err="1">
                <a:solidFill>
                  <a:srgbClr val="000000"/>
                </a:solidFill>
                <a:latin typeface="Consolas"/>
                <a:cs typeface="Consolas"/>
              </a:rPr>
              <a:t>SecurityException</a:t>
            </a:r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e) </a:t>
            </a: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  {</a:t>
            </a:r>
          </a:p>
          <a:p>
            <a:endParaRPr lang="de-DE" sz="1600" dirty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   }</a:t>
            </a:r>
            <a:endParaRPr lang="de-DE" sz="1600" dirty="0">
              <a:solidFill>
                <a:srgbClr val="000000"/>
              </a:solidFill>
              <a:latin typeface="Consolas"/>
              <a:cs typeface="Consolas"/>
            </a:endParaRP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   </a:t>
            </a:r>
          </a:p>
          <a:p>
            <a:r>
              <a:rPr lang="de-DE" sz="16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  </a:t>
            </a:r>
            <a:r>
              <a:rPr lang="de-DE" sz="16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return</a:t>
            </a:r>
            <a:r>
              <a:rPr lang="de-DE" sz="1600" b="1" dirty="0" smtClean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onsolas"/>
                <a:cs typeface="Consolas"/>
              </a:rPr>
              <a:t>Class.forName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(</a:t>
            </a:r>
            <a:r>
              <a:rPr lang="de-DE" sz="1600" dirty="0" err="1">
                <a:solidFill>
                  <a:srgbClr val="000000"/>
                </a:solidFill>
                <a:latin typeface="Consolas"/>
                <a:cs typeface="Consolas"/>
              </a:rPr>
              <a:t>className</a:t>
            </a:r>
            <a:r>
              <a:rPr lang="de-DE" sz="1600" dirty="0" smtClean="0">
                <a:solidFill>
                  <a:srgbClr val="000000"/>
                </a:solidFill>
                <a:latin typeface="Consolas"/>
                <a:cs typeface="Consolas"/>
              </a:rPr>
              <a:t>);</a:t>
            </a:r>
          </a:p>
          <a:p>
            <a:r>
              <a:rPr lang="de-DE" sz="1600" dirty="0">
                <a:solidFill>
                  <a:srgbClr val="000000"/>
                </a:solidFill>
                <a:latin typeface="Consolas"/>
                <a:cs typeface="Consolas"/>
              </a:rPr>
              <a:t>}</a:t>
            </a:r>
            <a:endParaRPr lang="de-DE" sz="1600" dirty="0">
              <a:latin typeface="Consolas"/>
              <a:cs typeface="Consolas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081148" y="2060848"/>
            <a:ext cx="7667316" cy="135015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Abgerundetes Rechteck 19"/>
          <p:cNvSpPr/>
          <p:nvPr/>
        </p:nvSpPr>
        <p:spPr>
          <a:xfrm>
            <a:off x="6156176" y="3212976"/>
            <a:ext cx="2880320" cy="3960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throws</a:t>
            </a:r>
            <a:r>
              <a:rPr lang="de-DE" dirty="0" smtClean="0"/>
              <a:t> </a:t>
            </a:r>
            <a:r>
              <a:rPr lang="de-DE" dirty="0" err="1" smtClean="0"/>
              <a:t>SecurityException</a:t>
            </a:r>
            <a:endParaRPr lang="de-DE" dirty="0"/>
          </a:p>
        </p:txBody>
      </p:sp>
      <p:sp>
        <p:nvSpPr>
          <p:cNvPr id="21" name="Freihandform 20"/>
          <p:cNvSpPr/>
          <p:nvPr/>
        </p:nvSpPr>
        <p:spPr>
          <a:xfrm>
            <a:off x="6843501" y="3625408"/>
            <a:ext cx="880533" cy="1171744"/>
          </a:xfrm>
          <a:custGeom>
            <a:avLst/>
            <a:gdLst>
              <a:gd name="connsiteX0" fmla="*/ 880533 w 880533"/>
              <a:gd name="connsiteY0" fmla="*/ 0 h 1210734"/>
              <a:gd name="connsiteX1" fmla="*/ 508000 w 880533"/>
              <a:gd name="connsiteY1" fmla="*/ 863600 h 1210734"/>
              <a:gd name="connsiteX2" fmla="*/ 0 w 880533"/>
              <a:gd name="connsiteY2" fmla="*/ 1210734 h 1210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0533" h="1210734">
                <a:moveTo>
                  <a:pt x="880533" y="0"/>
                </a:moveTo>
                <a:cubicBezTo>
                  <a:pt x="767644" y="330905"/>
                  <a:pt x="654755" y="661811"/>
                  <a:pt x="508000" y="863600"/>
                </a:cubicBezTo>
                <a:cubicBezTo>
                  <a:pt x="361245" y="1065389"/>
                  <a:pt x="0" y="1210734"/>
                  <a:pt x="0" y="1210734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755576" y="4588056"/>
            <a:ext cx="7416824" cy="1044116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Abgerundetes Rechteck 22"/>
          <p:cNvSpPr/>
          <p:nvPr/>
        </p:nvSpPr>
        <p:spPr>
          <a:xfrm>
            <a:off x="6221727" y="5434150"/>
            <a:ext cx="2124083" cy="39604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“</a:t>
            </a:r>
            <a:r>
              <a:rPr lang="en-US" dirty="0" smtClean="0"/>
              <a:t>handled”</a:t>
            </a:r>
            <a:r>
              <a:rPr lang="de-DE" dirty="0" smtClean="0"/>
              <a:t> </a:t>
            </a:r>
            <a:r>
              <a:rPr lang="de-DE" dirty="0" err="1" smtClean="0"/>
              <a:t>here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Leak</a:t>
            </a:r>
            <a:r>
              <a:rPr lang="de-DE" dirty="0"/>
              <a:t> in </a:t>
            </a:r>
            <a:r>
              <a:rPr lang="de-DE" dirty="0" err="1">
                <a:latin typeface="Consolas"/>
                <a:cs typeface="Consolas"/>
              </a:rPr>
              <a:t>sun.beans.finder.ClassFinder</a:t>
            </a:r>
            <a:r>
              <a:rPr lang="de-DE" dirty="0"/>
              <a:t> (CVE-2012-4681)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23528" y="980728"/>
            <a:ext cx="8820472" cy="554461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1475656" y="2504284"/>
            <a:ext cx="6048672" cy="25809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959730"/>
              </p:ext>
            </p:extLst>
          </p:nvPr>
        </p:nvGraphicFramePr>
        <p:xfrm>
          <a:off x="2000755" y="3068960"/>
          <a:ext cx="5038666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9007"/>
                <a:gridCol w="2509659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Class.forName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>
                          <a:latin typeface="+mj-lt"/>
                          <a:cs typeface="Consolas"/>
                        </a:rPr>
                        <a:t>Privileged</a:t>
                      </a:r>
                      <a:r>
                        <a:rPr lang="de-DE" sz="1600" dirty="0" smtClean="0">
                          <a:latin typeface="+mj-lt"/>
                          <a:cs typeface="Consolas"/>
                        </a:rPr>
                        <a:t> </a:t>
                      </a:r>
                      <a:r>
                        <a:rPr lang="de-DE" sz="1600" dirty="0" err="1" smtClean="0">
                          <a:latin typeface="+mj-lt"/>
                          <a:cs typeface="Consolas"/>
                        </a:rPr>
                        <a:t>ClassLoader</a:t>
                      </a:r>
                      <a:endParaRPr lang="de-DE" sz="1600" dirty="0" smtClean="0">
                        <a:latin typeface="+mj-lt"/>
                        <a:cs typeface="Consola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ClassFinder.findClass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>
                          <a:latin typeface="+mj-lt"/>
                          <a:cs typeface="Consolas"/>
                        </a:rPr>
                        <a:t>Privileged</a:t>
                      </a:r>
                      <a:r>
                        <a:rPr lang="de-DE" sz="1600" dirty="0" smtClean="0">
                          <a:latin typeface="+mj-lt"/>
                          <a:cs typeface="Consolas"/>
                        </a:rPr>
                        <a:t> </a:t>
                      </a:r>
                      <a:r>
                        <a:rPr lang="de-DE" sz="1600" dirty="0" err="1" smtClean="0">
                          <a:latin typeface="+mj-lt"/>
                          <a:cs typeface="Consolas"/>
                        </a:rPr>
                        <a:t>ClassLoader</a:t>
                      </a:r>
                      <a:endParaRPr lang="de-DE" sz="1600" dirty="0" smtClean="0">
                        <a:latin typeface="+mj-lt"/>
                        <a:cs typeface="Consolas"/>
                      </a:endParaRPr>
                    </a:p>
                  </a:txBody>
                  <a:tcPr>
                    <a:solidFill>
                      <a:srgbClr val="A7D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Attacker.doEvil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>
                          <a:latin typeface="+mj-lt"/>
                        </a:rPr>
                        <a:t>Unprivileged</a:t>
                      </a:r>
                      <a:r>
                        <a:rPr lang="de-DE" sz="1600" dirty="0" smtClean="0">
                          <a:latin typeface="+mj-lt"/>
                        </a:rPr>
                        <a:t> </a:t>
                      </a:r>
                      <a:r>
                        <a:rPr lang="de-DE" sz="1600" dirty="0" err="1" smtClean="0">
                          <a:latin typeface="+mj-lt"/>
                        </a:rPr>
                        <a:t>ClassLoader</a:t>
                      </a:r>
                      <a:endParaRPr lang="de-DE" sz="16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MyApplet.init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>
                          <a:latin typeface="+mj-lt"/>
                        </a:rPr>
                        <a:t>Unprivileged</a:t>
                      </a:r>
                      <a:r>
                        <a:rPr lang="de-DE" sz="1600" dirty="0" smtClean="0">
                          <a:latin typeface="+mj-lt"/>
                        </a:rPr>
                        <a:t> </a:t>
                      </a:r>
                      <a:r>
                        <a:rPr lang="de-DE" sz="1600" dirty="0" err="1" smtClean="0">
                          <a:latin typeface="+mj-lt"/>
                        </a:rPr>
                        <a:t>ClassLoader</a:t>
                      </a:r>
                      <a:endParaRPr lang="de-DE" sz="160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reihandform 5"/>
          <p:cNvSpPr/>
          <p:nvPr/>
        </p:nvSpPr>
        <p:spPr>
          <a:xfrm>
            <a:off x="6934456" y="3204675"/>
            <a:ext cx="209930" cy="440349"/>
          </a:xfrm>
          <a:custGeom>
            <a:avLst/>
            <a:gdLst>
              <a:gd name="connsiteX0" fmla="*/ 8467 w 186283"/>
              <a:gd name="connsiteY0" fmla="*/ 0 h 491066"/>
              <a:gd name="connsiteX1" fmla="*/ 186267 w 186283"/>
              <a:gd name="connsiteY1" fmla="*/ 262466 h 491066"/>
              <a:gd name="connsiteX2" fmla="*/ 0 w 186283"/>
              <a:gd name="connsiteY2" fmla="*/ 491066 h 49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6283" h="491066">
                <a:moveTo>
                  <a:pt x="8467" y="0"/>
                </a:moveTo>
                <a:cubicBezTo>
                  <a:pt x="98072" y="90311"/>
                  <a:pt x="187678" y="180622"/>
                  <a:pt x="186267" y="262466"/>
                </a:cubicBezTo>
                <a:cubicBezTo>
                  <a:pt x="184856" y="344310"/>
                  <a:pt x="32455" y="443088"/>
                  <a:pt x="0" y="491066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316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el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578323"/>
              </p:ext>
            </p:extLst>
          </p:nvPr>
        </p:nvGraphicFramePr>
        <p:xfrm>
          <a:off x="2000755" y="3068960"/>
          <a:ext cx="5038666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9007"/>
                <a:gridCol w="2509659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Class.forName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>
                          <a:latin typeface="+mj-lt"/>
                          <a:cs typeface="Consolas"/>
                        </a:rPr>
                        <a:t>Privileged</a:t>
                      </a:r>
                      <a:r>
                        <a:rPr lang="de-DE" sz="1600" dirty="0" smtClean="0">
                          <a:latin typeface="+mj-lt"/>
                          <a:cs typeface="Consolas"/>
                        </a:rPr>
                        <a:t> </a:t>
                      </a:r>
                      <a:r>
                        <a:rPr lang="de-DE" sz="1600" dirty="0" err="1" smtClean="0">
                          <a:latin typeface="+mj-lt"/>
                          <a:cs typeface="Consolas"/>
                        </a:rPr>
                        <a:t>ClassLoader</a:t>
                      </a:r>
                      <a:endParaRPr lang="de-DE" sz="1600" dirty="0" smtClean="0">
                        <a:latin typeface="+mj-lt"/>
                        <a:cs typeface="Consola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ClassFinder.findClass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>
                    <a:solidFill>
                      <a:srgbClr val="A7D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>
                          <a:latin typeface="+mj-lt"/>
                          <a:cs typeface="Consolas"/>
                        </a:rPr>
                        <a:t>Privileged</a:t>
                      </a:r>
                      <a:r>
                        <a:rPr lang="de-DE" sz="1600" dirty="0" smtClean="0">
                          <a:latin typeface="+mj-lt"/>
                          <a:cs typeface="Consolas"/>
                        </a:rPr>
                        <a:t> </a:t>
                      </a:r>
                      <a:r>
                        <a:rPr lang="de-DE" sz="1600" dirty="0" err="1" smtClean="0">
                          <a:latin typeface="+mj-lt"/>
                          <a:cs typeface="Consolas"/>
                        </a:rPr>
                        <a:t>ClassLoader</a:t>
                      </a:r>
                      <a:endParaRPr lang="de-DE" sz="1600" dirty="0" smtClean="0">
                        <a:latin typeface="+mj-lt"/>
                        <a:cs typeface="Consolas"/>
                      </a:endParaRPr>
                    </a:p>
                  </a:txBody>
                  <a:tcPr>
                    <a:solidFill>
                      <a:srgbClr val="A7D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Attacker.doEvil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>
                          <a:latin typeface="+mj-lt"/>
                        </a:rPr>
                        <a:t>Unprivileged</a:t>
                      </a:r>
                      <a:r>
                        <a:rPr lang="de-DE" sz="1600" dirty="0" smtClean="0">
                          <a:latin typeface="+mj-lt"/>
                        </a:rPr>
                        <a:t> </a:t>
                      </a:r>
                      <a:r>
                        <a:rPr lang="de-DE" sz="1600" dirty="0" err="1" smtClean="0">
                          <a:latin typeface="+mj-lt"/>
                        </a:rPr>
                        <a:t>ClassLoader</a:t>
                      </a:r>
                      <a:endParaRPr lang="de-DE" sz="16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 err="1" smtClean="0">
                          <a:latin typeface="Consolas"/>
                          <a:cs typeface="Consolas"/>
                        </a:rPr>
                        <a:t>MyApplet.init</a:t>
                      </a:r>
                      <a:endParaRPr lang="de-DE" sz="1600" dirty="0">
                        <a:latin typeface="Consolas"/>
                        <a:cs typeface="Consola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>
                          <a:latin typeface="+mj-lt"/>
                        </a:rPr>
                        <a:t>Unprivileged</a:t>
                      </a:r>
                      <a:r>
                        <a:rPr lang="de-DE" sz="1600" dirty="0" smtClean="0">
                          <a:latin typeface="+mj-lt"/>
                        </a:rPr>
                        <a:t> </a:t>
                      </a:r>
                      <a:r>
                        <a:rPr lang="de-DE" sz="1600" dirty="0" err="1" smtClean="0">
                          <a:latin typeface="+mj-lt"/>
                        </a:rPr>
                        <a:t>ClassLoader</a:t>
                      </a:r>
                      <a:endParaRPr lang="de-DE" sz="160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Deriving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Static</a:t>
            </a:r>
            <a:r>
              <a:rPr lang="de-DE" dirty="0" smtClean="0"/>
              <a:t> </a:t>
            </a:r>
            <a:r>
              <a:rPr lang="de-DE" dirty="0" err="1" smtClean="0"/>
              <a:t>Program</a:t>
            </a:r>
            <a:r>
              <a:rPr lang="de-DE" dirty="0" smtClean="0"/>
              <a:t> Analysis Problem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27" name="Freihandform 26"/>
          <p:cNvSpPr/>
          <p:nvPr/>
        </p:nvSpPr>
        <p:spPr>
          <a:xfrm>
            <a:off x="6934456" y="3204675"/>
            <a:ext cx="209930" cy="440349"/>
          </a:xfrm>
          <a:custGeom>
            <a:avLst/>
            <a:gdLst>
              <a:gd name="connsiteX0" fmla="*/ 8467 w 186283"/>
              <a:gd name="connsiteY0" fmla="*/ 0 h 491066"/>
              <a:gd name="connsiteX1" fmla="*/ 186267 w 186283"/>
              <a:gd name="connsiteY1" fmla="*/ 262466 h 491066"/>
              <a:gd name="connsiteX2" fmla="*/ 0 w 186283"/>
              <a:gd name="connsiteY2" fmla="*/ 491066 h 49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6283" h="491066">
                <a:moveTo>
                  <a:pt x="8467" y="0"/>
                </a:moveTo>
                <a:cubicBezTo>
                  <a:pt x="98072" y="90311"/>
                  <a:pt x="187678" y="180622"/>
                  <a:pt x="186267" y="262466"/>
                </a:cubicBezTo>
                <a:cubicBezTo>
                  <a:pt x="184856" y="344310"/>
                  <a:pt x="32455" y="443088"/>
                  <a:pt x="0" y="491066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4524082" y="2979936"/>
            <a:ext cx="2646217" cy="8764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2000755" y="3818467"/>
            <a:ext cx="5229777" cy="9066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/>
          <p:cNvSpPr/>
          <p:nvPr/>
        </p:nvSpPr>
        <p:spPr>
          <a:xfrm>
            <a:off x="3456029" y="1772816"/>
            <a:ext cx="2124083" cy="3960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Caller Sensitive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456029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456029" y="2817892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456029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Freihandform 6"/>
          <p:cNvSpPr/>
          <p:nvPr/>
        </p:nvSpPr>
        <p:spPr>
          <a:xfrm>
            <a:off x="5423122" y="2206186"/>
            <a:ext cx="107404" cy="2726267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4" h="2726267">
                <a:moveTo>
                  <a:pt x="39094" y="2726267"/>
                </a:moveTo>
                <a:cubicBezTo>
                  <a:pt x="75782" y="2440517"/>
                  <a:pt x="112471" y="2154767"/>
                  <a:pt x="106827" y="1837267"/>
                </a:cubicBezTo>
                <a:cubicBezTo>
                  <a:pt x="101183" y="1519767"/>
                  <a:pt x="20749" y="1127478"/>
                  <a:pt x="5227" y="821267"/>
                </a:cubicBezTo>
                <a:cubicBezTo>
                  <a:pt x="-10295" y="515056"/>
                  <a:pt x="13694" y="0"/>
                  <a:pt x="13694" y="0"/>
                </a:cubicBezTo>
              </a:path>
            </a:pathLst>
          </a:custGeom>
          <a:ln>
            <a:solidFill>
              <a:srgbClr val="005BB4"/>
            </a:solidFill>
            <a:headEnd type="non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Freihandform 25"/>
          <p:cNvSpPr/>
          <p:nvPr/>
        </p:nvSpPr>
        <p:spPr>
          <a:xfrm flipH="1" flipV="1">
            <a:off x="3458142" y="2168860"/>
            <a:ext cx="107404" cy="2726267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4" h="2726267">
                <a:moveTo>
                  <a:pt x="39094" y="2726267"/>
                </a:moveTo>
                <a:cubicBezTo>
                  <a:pt x="75782" y="2440517"/>
                  <a:pt x="112471" y="2154767"/>
                  <a:pt x="106827" y="1837267"/>
                </a:cubicBezTo>
                <a:cubicBezTo>
                  <a:pt x="101183" y="1519767"/>
                  <a:pt x="20749" y="1127478"/>
                  <a:pt x="5227" y="821267"/>
                </a:cubicBezTo>
                <a:cubicBezTo>
                  <a:pt x="-10295" y="515056"/>
                  <a:pt x="13694" y="0"/>
                  <a:pt x="13694" y="0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5685886" y="4264195"/>
            <a:ext cx="2279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5BB4"/>
                </a:solidFill>
              </a:rPr>
              <a:t>Track </a:t>
            </a:r>
            <a:r>
              <a:rPr lang="de-DE" dirty="0" err="1" smtClean="0">
                <a:solidFill>
                  <a:srgbClr val="005BB4"/>
                </a:solidFill>
              </a:rPr>
              <a:t>the</a:t>
            </a:r>
            <a:r>
              <a:rPr lang="de-DE" dirty="0" smtClean="0">
                <a:solidFill>
                  <a:srgbClr val="005BB4"/>
                </a:solidFill>
              </a:rPr>
              <a:t> </a:t>
            </a:r>
            <a:r>
              <a:rPr lang="de-DE" dirty="0" err="1" smtClean="0">
                <a:solidFill>
                  <a:srgbClr val="005BB4"/>
                </a:solidFill>
              </a:rPr>
              <a:t>parameter</a:t>
            </a:r>
            <a:endParaRPr lang="de-DE" dirty="0">
              <a:solidFill>
                <a:srgbClr val="005BB4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899592" y="2448560"/>
            <a:ext cx="2511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1"/>
                </a:solidFill>
              </a:rPr>
              <a:t>Track </a:t>
            </a:r>
            <a:r>
              <a:rPr lang="de-DE" dirty="0" err="1" smtClean="0">
                <a:solidFill>
                  <a:schemeClr val="accent1"/>
                </a:solidFill>
              </a:rPr>
              <a:t>the</a:t>
            </a:r>
            <a:r>
              <a:rPr lang="de-DE" dirty="0" smtClean="0">
                <a:solidFill>
                  <a:schemeClr val="accent1"/>
                </a:solidFill>
              </a:rPr>
              <a:t> </a:t>
            </a:r>
            <a:r>
              <a:rPr lang="de-DE" dirty="0" err="1" smtClean="0">
                <a:solidFill>
                  <a:schemeClr val="accent1"/>
                </a:solidFill>
              </a:rPr>
              <a:t>return</a:t>
            </a:r>
            <a:r>
              <a:rPr lang="de-DE" dirty="0" smtClean="0">
                <a:solidFill>
                  <a:schemeClr val="accent1"/>
                </a:solidFill>
              </a:rPr>
              <a:t> </a:t>
            </a:r>
            <a:r>
              <a:rPr lang="de-DE" dirty="0" err="1" smtClean="0">
                <a:solidFill>
                  <a:schemeClr val="accent1"/>
                </a:solidFill>
              </a:rPr>
              <a:t>value</a:t>
            </a:r>
            <a:endParaRPr lang="de-DE" dirty="0">
              <a:solidFill>
                <a:schemeClr val="accent1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V="1">
            <a:off x="4518071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4518071" y="3213936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V="1">
            <a:off x="4518071" y="2168860"/>
            <a:ext cx="0" cy="649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0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7" grpId="0" animBg="1"/>
      <p:bldP spid="26" grpId="0" animBg="1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Two</a:t>
            </a:r>
            <a:r>
              <a:rPr lang="de-DE" dirty="0" smtClean="0"/>
              <a:t> Independent </a:t>
            </a:r>
            <a:r>
              <a:rPr lang="de-DE" dirty="0" err="1" smtClean="0"/>
              <a:t>Analyses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456029" y="1772816"/>
            <a:ext cx="2124083" cy="3960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Caller Sensitive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456029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456029" y="2817892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456029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Freihandform 6"/>
          <p:cNvSpPr/>
          <p:nvPr/>
        </p:nvSpPr>
        <p:spPr>
          <a:xfrm>
            <a:off x="5423122" y="2206186"/>
            <a:ext cx="107404" cy="2726267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4" h="2726267">
                <a:moveTo>
                  <a:pt x="39094" y="2726267"/>
                </a:moveTo>
                <a:cubicBezTo>
                  <a:pt x="75782" y="2440517"/>
                  <a:pt x="112471" y="2154767"/>
                  <a:pt x="106827" y="1837267"/>
                </a:cubicBezTo>
                <a:cubicBezTo>
                  <a:pt x="101183" y="1519767"/>
                  <a:pt x="20749" y="1127478"/>
                  <a:pt x="5227" y="821267"/>
                </a:cubicBezTo>
                <a:cubicBezTo>
                  <a:pt x="-10295" y="515056"/>
                  <a:pt x="13694" y="0"/>
                  <a:pt x="13694" y="0"/>
                </a:cubicBezTo>
              </a:path>
            </a:pathLst>
          </a:custGeom>
          <a:ln>
            <a:solidFill>
              <a:srgbClr val="005BB4"/>
            </a:solidFill>
            <a:headEnd type="non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Freihandform 25"/>
          <p:cNvSpPr/>
          <p:nvPr/>
        </p:nvSpPr>
        <p:spPr>
          <a:xfrm flipH="1" flipV="1">
            <a:off x="3458142" y="2168860"/>
            <a:ext cx="107404" cy="2726267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4" h="2726267">
                <a:moveTo>
                  <a:pt x="39094" y="2726267"/>
                </a:moveTo>
                <a:cubicBezTo>
                  <a:pt x="75782" y="2440517"/>
                  <a:pt x="112471" y="2154767"/>
                  <a:pt x="106827" y="1837267"/>
                </a:cubicBezTo>
                <a:cubicBezTo>
                  <a:pt x="101183" y="1519767"/>
                  <a:pt x="20749" y="1127478"/>
                  <a:pt x="5227" y="821267"/>
                </a:cubicBezTo>
                <a:cubicBezTo>
                  <a:pt x="-10295" y="515056"/>
                  <a:pt x="13694" y="0"/>
                  <a:pt x="13694" y="0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5685886" y="4264195"/>
            <a:ext cx="2279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5BB4"/>
                </a:solidFill>
              </a:rPr>
              <a:t>Track </a:t>
            </a:r>
            <a:r>
              <a:rPr lang="de-DE" dirty="0" err="1" smtClean="0">
                <a:solidFill>
                  <a:srgbClr val="005BB4"/>
                </a:solidFill>
              </a:rPr>
              <a:t>the</a:t>
            </a:r>
            <a:r>
              <a:rPr lang="de-DE" dirty="0" smtClean="0">
                <a:solidFill>
                  <a:srgbClr val="005BB4"/>
                </a:solidFill>
              </a:rPr>
              <a:t> </a:t>
            </a:r>
            <a:r>
              <a:rPr lang="de-DE" dirty="0" err="1" smtClean="0">
                <a:solidFill>
                  <a:srgbClr val="005BB4"/>
                </a:solidFill>
              </a:rPr>
              <a:t>parameter</a:t>
            </a:r>
            <a:endParaRPr lang="de-DE" dirty="0">
              <a:solidFill>
                <a:srgbClr val="005BB4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899592" y="2448560"/>
            <a:ext cx="2511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1"/>
                </a:solidFill>
              </a:rPr>
              <a:t>Track </a:t>
            </a:r>
            <a:r>
              <a:rPr lang="de-DE" dirty="0" err="1" smtClean="0">
                <a:solidFill>
                  <a:schemeClr val="accent1"/>
                </a:solidFill>
              </a:rPr>
              <a:t>the</a:t>
            </a:r>
            <a:r>
              <a:rPr lang="de-DE" dirty="0" smtClean="0">
                <a:solidFill>
                  <a:schemeClr val="accent1"/>
                </a:solidFill>
              </a:rPr>
              <a:t> </a:t>
            </a:r>
            <a:r>
              <a:rPr lang="de-DE" dirty="0" err="1" smtClean="0">
                <a:solidFill>
                  <a:schemeClr val="accent1"/>
                </a:solidFill>
              </a:rPr>
              <a:t>return</a:t>
            </a:r>
            <a:r>
              <a:rPr lang="de-DE" dirty="0" smtClean="0">
                <a:solidFill>
                  <a:schemeClr val="accent1"/>
                </a:solidFill>
              </a:rPr>
              <a:t> </a:t>
            </a:r>
            <a:r>
              <a:rPr lang="de-DE" dirty="0" err="1" smtClean="0">
                <a:solidFill>
                  <a:schemeClr val="accent1"/>
                </a:solidFill>
              </a:rPr>
              <a:t>value</a:t>
            </a:r>
            <a:endParaRPr lang="de-DE" dirty="0">
              <a:solidFill>
                <a:schemeClr val="accent1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V="1">
            <a:off x="4518071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4518071" y="3213936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V="1">
            <a:off x="4518071" y="2168860"/>
            <a:ext cx="0" cy="649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Abgerundetes Rechteck 29"/>
          <p:cNvSpPr/>
          <p:nvPr/>
        </p:nvSpPr>
        <p:spPr>
          <a:xfrm>
            <a:off x="5364088" y="5106067"/>
            <a:ext cx="1080120" cy="396044"/>
          </a:xfrm>
          <a:prstGeom prst="roundRect">
            <a:avLst/>
          </a:prstGeom>
          <a:gradFill>
            <a:gsLst>
              <a:gs pos="0">
                <a:srgbClr val="005BB4"/>
              </a:gs>
              <a:gs pos="80000">
                <a:srgbClr val="A7DFFF"/>
              </a:gs>
              <a:gs pos="100000">
                <a:srgbClr val="BCDCFF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35" name="Abgerundetes Rechteck 34"/>
          <p:cNvSpPr/>
          <p:nvPr/>
        </p:nvSpPr>
        <p:spPr>
          <a:xfrm>
            <a:off x="5364088" y="1573802"/>
            <a:ext cx="1080120" cy="396044"/>
          </a:xfrm>
          <a:prstGeom prst="roundRect">
            <a:avLst/>
          </a:prstGeom>
          <a:gradFill>
            <a:gsLst>
              <a:gs pos="0">
                <a:srgbClr val="005BB4"/>
              </a:gs>
              <a:gs pos="80000">
                <a:srgbClr val="A7DFFF"/>
              </a:gs>
              <a:gs pos="100000">
                <a:srgbClr val="BCDCFF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Sink</a:t>
            </a:r>
            <a:endParaRPr lang="de-DE" dirty="0"/>
          </a:p>
        </p:txBody>
      </p:sp>
      <p:sp>
        <p:nvSpPr>
          <p:cNvPr id="37" name="Abgerundetes Rechteck 36"/>
          <p:cNvSpPr/>
          <p:nvPr/>
        </p:nvSpPr>
        <p:spPr>
          <a:xfrm>
            <a:off x="2555776" y="5107059"/>
            <a:ext cx="1080120" cy="3960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Sink</a:t>
            </a:r>
            <a:endParaRPr lang="de-DE" dirty="0"/>
          </a:p>
        </p:txBody>
      </p:sp>
      <p:sp>
        <p:nvSpPr>
          <p:cNvPr id="38" name="Abgerundetes Rechteck 37"/>
          <p:cNvSpPr/>
          <p:nvPr/>
        </p:nvSpPr>
        <p:spPr>
          <a:xfrm>
            <a:off x="2555776" y="1574794"/>
            <a:ext cx="1080120" cy="396044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Source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277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Two</a:t>
            </a:r>
            <a:r>
              <a:rPr lang="de-DE" dirty="0"/>
              <a:t> Independent </a:t>
            </a:r>
            <a:r>
              <a:rPr lang="de-DE" dirty="0" err="1"/>
              <a:t>Analyses</a:t>
            </a:r>
            <a:r>
              <a:rPr lang="de-DE" dirty="0"/>
              <a:t>: Not </a:t>
            </a:r>
            <a:r>
              <a:rPr lang="de-DE" dirty="0" err="1"/>
              <a:t>Context</a:t>
            </a:r>
            <a:r>
              <a:rPr lang="de-DE" dirty="0"/>
              <a:t>-Sensitive</a:t>
            </a:r>
            <a:endParaRPr lang="de-DE" dirty="0">
              <a:latin typeface="Consolas"/>
              <a:cs typeface="Consolas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456029" y="1772816"/>
            <a:ext cx="2124083" cy="3960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Caller Sensitive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456029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456029" y="2817892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456029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7" name="Freihandform 6"/>
          <p:cNvSpPr/>
          <p:nvPr/>
        </p:nvSpPr>
        <p:spPr>
          <a:xfrm>
            <a:off x="5423122" y="2206186"/>
            <a:ext cx="107404" cy="2726267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4" h="2726267">
                <a:moveTo>
                  <a:pt x="39094" y="2726267"/>
                </a:moveTo>
                <a:cubicBezTo>
                  <a:pt x="75782" y="2440517"/>
                  <a:pt x="112471" y="2154767"/>
                  <a:pt x="106827" y="1837267"/>
                </a:cubicBezTo>
                <a:cubicBezTo>
                  <a:pt x="101183" y="1519767"/>
                  <a:pt x="20749" y="1127478"/>
                  <a:pt x="5227" y="821267"/>
                </a:cubicBezTo>
                <a:cubicBezTo>
                  <a:pt x="-10295" y="515056"/>
                  <a:pt x="13694" y="0"/>
                  <a:pt x="13694" y="0"/>
                </a:cubicBezTo>
              </a:path>
            </a:pathLst>
          </a:custGeom>
          <a:ln>
            <a:solidFill>
              <a:srgbClr val="005BB4"/>
            </a:solidFill>
            <a:headEnd type="non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5685886" y="4264195"/>
            <a:ext cx="2279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5BB4"/>
                </a:solidFill>
              </a:rPr>
              <a:t>Track </a:t>
            </a:r>
            <a:r>
              <a:rPr lang="de-DE" dirty="0" err="1" smtClean="0">
                <a:solidFill>
                  <a:srgbClr val="005BB4"/>
                </a:solidFill>
              </a:rPr>
              <a:t>the</a:t>
            </a:r>
            <a:r>
              <a:rPr lang="de-DE" dirty="0" smtClean="0">
                <a:solidFill>
                  <a:srgbClr val="005BB4"/>
                </a:solidFill>
              </a:rPr>
              <a:t> </a:t>
            </a:r>
            <a:r>
              <a:rPr lang="de-DE" dirty="0" err="1" smtClean="0">
                <a:solidFill>
                  <a:srgbClr val="005BB4"/>
                </a:solidFill>
              </a:rPr>
              <a:t>parameter</a:t>
            </a:r>
            <a:endParaRPr lang="de-DE" dirty="0">
              <a:solidFill>
                <a:srgbClr val="005BB4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899592" y="2448560"/>
            <a:ext cx="2511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1"/>
                </a:solidFill>
              </a:rPr>
              <a:t>Track </a:t>
            </a:r>
            <a:r>
              <a:rPr lang="de-DE" dirty="0" err="1" smtClean="0">
                <a:solidFill>
                  <a:schemeClr val="accent1"/>
                </a:solidFill>
              </a:rPr>
              <a:t>the</a:t>
            </a:r>
            <a:r>
              <a:rPr lang="de-DE" dirty="0" smtClean="0">
                <a:solidFill>
                  <a:schemeClr val="accent1"/>
                </a:solidFill>
              </a:rPr>
              <a:t> </a:t>
            </a:r>
            <a:r>
              <a:rPr lang="de-DE" dirty="0" err="1" smtClean="0">
                <a:solidFill>
                  <a:schemeClr val="accent1"/>
                </a:solidFill>
              </a:rPr>
              <a:t>return</a:t>
            </a:r>
            <a:r>
              <a:rPr lang="de-DE" dirty="0" smtClean="0">
                <a:solidFill>
                  <a:schemeClr val="accent1"/>
                </a:solidFill>
              </a:rPr>
              <a:t> </a:t>
            </a:r>
            <a:r>
              <a:rPr lang="de-DE" dirty="0" err="1" smtClean="0">
                <a:solidFill>
                  <a:schemeClr val="accent1"/>
                </a:solidFill>
              </a:rPr>
              <a:t>value</a:t>
            </a:r>
            <a:endParaRPr lang="de-DE" dirty="0">
              <a:solidFill>
                <a:schemeClr val="accent1"/>
              </a:solidFill>
            </a:endParaRPr>
          </a:p>
        </p:txBody>
      </p:sp>
      <p:cxnSp>
        <p:nvCxnSpPr>
          <p:cNvPr id="4" name="Gerade Verbindung mit Pfeil 3"/>
          <p:cNvCxnSpPr/>
          <p:nvPr/>
        </p:nvCxnSpPr>
        <p:spPr>
          <a:xfrm flipV="1">
            <a:off x="4518071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4518071" y="3213936"/>
            <a:ext cx="0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V="1">
            <a:off x="4518071" y="2168860"/>
            <a:ext cx="0" cy="649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/>
        </p:nvSpPr>
        <p:spPr>
          <a:xfrm>
            <a:off x="877392" y="4908045"/>
            <a:ext cx="2124083" cy="396044"/>
          </a:xfrm>
          <a:prstGeom prst="rect">
            <a:avLst/>
          </a:prstGeom>
          <a:solidFill>
            <a:srgbClr val="A7DFFF"/>
          </a:solidFill>
          <a:ln>
            <a:solidFill>
              <a:srgbClr val="A7DFFF"/>
            </a:solidFill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Public Method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877392" y="3862968"/>
            <a:ext cx="2124083" cy="39604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x-none" dirty="0" smtClean="0">
                <a:solidFill>
                  <a:srgbClr val="000000"/>
                </a:solidFill>
              </a:rPr>
              <a:t>Private Method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32" name="Gerade Verbindung mit Pfeil 31"/>
          <p:cNvCxnSpPr/>
          <p:nvPr/>
        </p:nvCxnSpPr>
        <p:spPr>
          <a:xfrm flipV="1">
            <a:off x="2339752" y="3213936"/>
            <a:ext cx="1296145" cy="63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Freihandform 32"/>
          <p:cNvSpPr/>
          <p:nvPr/>
        </p:nvSpPr>
        <p:spPr>
          <a:xfrm flipH="1" flipV="1">
            <a:off x="984459" y="2168860"/>
            <a:ext cx="2669925" cy="2827867"/>
          </a:xfrm>
          <a:custGeom>
            <a:avLst/>
            <a:gdLst>
              <a:gd name="connsiteX0" fmla="*/ 39094 w 107404"/>
              <a:gd name="connsiteY0" fmla="*/ 2726267 h 2726267"/>
              <a:gd name="connsiteX1" fmla="*/ 106827 w 107404"/>
              <a:gd name="connsiteY1" fmla="*/ 1837267 h 2726267"/>
              <a:gd name="connsiteX2" fmla="*/ 5227 w 107404"/>
              <a:gd name="connsiteY2" fmla="*/ 821267 h 2726267"/>
              <a:gd name="connsiteX3" fmla="*/ 13694 w 107404"/>
              <a:gd name="connsiteY3" fmla="*/ 0 h 2726267"/>
              <a:gd name="connsiteX0" fmla="*/ 33997 w 1371730"/>
              <a:gd name="connsiteY0" fmla="*/ 2777067 h 2777067"/>
              <a:gd name="connsiteX1" fmla="*/ 101730 w 1371730"/>
              <a:gd name="connsiteY1" fmla="*/ 1888067 h 2777067"/>
              <a:gd name="connsiteX2" fmla="*/ 130 w 1371730"/>
              <a:gd name="connsiteY2" fmla="*/ 872067 h 2777067"/>
              <a:gd name="connsiteX3" fmla="*/ 1371730 w 1371730"/>
              <a:gd name="connsiteY3" fmla="*/ 0 h 2777067"/>
              <a:gd name="connsiteX0" fmla="*/ 27864 w 1365597"/>
              <a:gd name="connsiteY0" fmla="*/ 2777067 h 2777067"/>
              <a:gd name="connsiteX1" fmla="*/ 95597 w 1365597"/>
              <a:gd name="connsiteY1" fmla="*/ 1888067 h 2777067"/>
              <a:gd name="connsiteX2" fmla="*/ 1170864 w 1365597"/>
              <a:gd name="connsiteY2" fmla="*/ 965200 h 2777067"/>
              <a:gd name="connsiteX3" fmla="*/ 1365597 w 1365597"/>
              <a:gd name="connsiteY3" fmla="*/ 0 h 2777067"/>
              <a:gd name="connsiteX0" fmla="*/ 27864 w 1365597"/>
              <a:gd name="connsiteY0" fmla="*/ 2777067 h 2777067"/>
              <a:gd name="connsiteX1" fmla="*/ 95597 w 1365597"/>
              <a:gd name="connsiteY1" fmla="*/ 1888067 h 2777067"/>
              <a:gd name="connsiteX2" fmla="*/ 1170864 w 1365597"/>
              <a:gd name="connsiteY2" fmla="*/ 965200 h 2777067"/>
              <a:gd name="connsiteX3" fmla="*/ 1365597 w 1365597"/>
              <a:gd name="connsiteY3" fmla="*/ 0 h 2777067"/>
              <a:gd name="connsiteX0" fmla="*/ 127310 w 2630951"/>
              <a:gd name="connsiteY0" fmla="*/ 2777067 h 2777067"/>
              <a:gd name="connsiteX1" fmla="*/ 195043 w 2630951"/>
              <a:gd name="connsiteY1" fmla="*/ 1888067 h 2777067"/>
              <a:gd name="connsiteX2" fmla="*/ 2624976 w 2630951"/>
              <a:gd name="connsiteY2" fmla="*/ 948267 h 2777067"/>
              <a:gd name="connsiteX3" fmla="*/ 1465043 w 2630951"/>
              <a:gd name="connsiteY3" fmla="*/ 0 h 2777067"/>
              <a:gd name="connsiteX0" fmla="*/ 127310 w 2654884"/>
              <a:gd name="connsiteY0" fmla="*/ 2827867 h 2827867"/>
              <a:gd name="connsiteX1" fmla="*/ 195043 w 2654884"/>
              <a:gd name="connsiteY1" fmla="*/ 1938867 h 2827867"/>
              <a:gd name="connsiteX2" fmla="*/ 2624976 w 2654884"/>
              <a:gd name="connsiteY2" fmla="*/ 999067 h 2827867"/>
              <a:gd name="connsiteX3" fmla="*/ 2531843 w 2654884"/>
              <a:gd name="connsiteY3" fmla="*/ 0 h 2827867"/>
              <a:gd name="connsiteX0" fmla="*/ 127310 w 2654884"/>
              <a:gd name="connsiteY0" fmla="*/ 2827867 h 2827867"/>
              <a:gd name="connsiteX1" fmla="*/ 195043 w 2654884"/>
              <a:gd name="connsiteY1" fmla="*/ 1938867 h 2827867"/>
              <a:gd name="connsiteX2" fmla="*/ 2624976 w 2654884"/>
              <a:gd name="connsiteY2" fmla="*/ 999067 h 2827867"/>
              <a:gd name="connsiteX3" fmla="*/ 2531843 w 2654884"/>
              <a:gd name="connsiteY3" fmla="*/ 0 h 2827867"/>
              <a:gd name="connsiteX0" fmla="*/ 127935 w 2663058"/>
              <a:gd name="connsiteY0" fmla="*/ 2827867 h 2827867"/>
              <a:gd name="connsiteX1" fmla="*/ 195668 w 2663058"/>
              <a:gd name="connsiteY1" fmla="*/ 1938867 h 2827867"/>
              <a:gd name="connsiteX2" fmla="*/ 2634068 w 2663058"/>
              <a:gd name="connsiteY2" fmla="*/ 999067 h 2827867"/>
              <a:gd name="connsiteX3" fmla="*/ 2532468 w 2663058"/>
              <a:gd name="connsiteY3" fmla="*/ 0 h 2827867"/>
              <a:gd name="connsiteX0" fmla="*/ 127935 w 2668285"/>
              <a:gd name="connsiteY0" fmla="*/ 2827867 h 2827867"/>
              <a:gd name="connsiteX1" fmla="*/ 195668 w 2668285"/>
              <a:gd name="connsiteY1" fmla="*/ 1938867 h 2827867"/>
              <a:gd name="connsiteX2" fmla="*/ 2634068 w 2668285"/>
              <a:gd name="connsiteY2" fmla="*/ 999067 h 2827867"/>
              <a:gd name="connsiteX3" fmla="*/ 2532468 w 2668285"/>
              <a:gd name="connsiteY3" fmla="*/ 0 h 2827867"/>
              <a:gd name="connsiteX0" fmla="*/ 127935 w 2669925"/>
              <a:gd name="connsiteY0" fmla="*/ 2827867 h 2827867"/>
              <a:gd name="connsiteX1" fmla="*/ 195668 w 2669925"/>
              <a:gd name="connsiteY1" fmla="*/ 1938867 h 2827867"/>
              <a:gd name="connsiteX2" fmla="*/ 2634068 w 2669925"/>
              <a:gd name="connsiteY2" fmla="*/ 999067 h 2827867"/>
              <a:gd name="connsiteX3" fmla="*/ 2532468 w 2669925"/>
              <a:gd name="connsiteY3" fmla="*/ 0 h 2827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69925" h="2827867">
                <a:moveTo>
                  <a:pt x="127935" y="2827867"/>
                </a:moveTo>
                <a:cubicBezTo>
                  <a:pt x="164623" y="2542117"/>
                  <a:pt x="-222021" y="2243667"/>
                  <a:pt x="195668" y="1938867"/>
                </a:cubicBezTo>
                <a:cubicBezTo>
                  <a:pt x="613357" y="1634067"/>
                  <a:pt x="2412522" y="1533878"/>
                  <a:pt x="2634068" y="999067"/>
                </a:cubicBezTo>
                <a:cubicBezTo>
                  <a:pt x="2754646" y="707993"/>
                  <a:pt x="2532468" y="0"/>
                  <a:pt x="2532468" y="0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4" name="Gerade Verbindung mit Pfeil 33"/>
          <p:cNvCxnSpPr/>
          <p:nvPr/>
        </p:nvCxnSpPr>
        <p:spPr>
          <a:xfrm flipV="1">
            <a:off x="1939434" y="4259012"/>
            <a:ext cx="0" cy="649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64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theme/theme1.xml><?xml version="1.0" encoding="utf-8"?>
<a:theme xmlns:a="http://schemas.openxmlformats.org/drawingml/2006/main" name="Präsentationsvorlage_BWL9">
  <a:themeElements>
    <a:clrScheme name="Benutzerdefiniert 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C00000"/>
      </a:accent1>
      <a:accent2>
        <a:srgbClr val="FF9966"/>
      </a:accent2>
      <a:accent3>
        <a:srgbClr val="FBDF53"/>
      </a:accent3>
      <a:accent4>
        <a:srgbClr val="92D05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v1_TUD_Präsentation_r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1_TUD_Präsentation_r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1_TUD_Präsentation_ro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1_TUD_Präsentation_ro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Präsentationsvorlage_BWL9</Template>
  <TotalTime>0</TotalTime>
  <Words>1631</Words>
  <Application>Microsoft Office PowerPoint</Application>
  <PresentationFormat>Bildschirmpräsentation (4:3)</PresentationFormat>
  <Paragraphs>550</Paragraphs>
  <Slides>28</Slides>
  <Notes>28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29" baseType="lpstr">
      <vt:lpstr>Präsentationsvorlage_BWL9</vt:lpstr>
      <vt:lpstr>FlowTwist: Efficient Context-Sensitive Inside-Out Taint Analysis for Large Codebases </vt:lpstr>
      <vt:lpstr>PowerPoint-Präsentation</vt:lpstr>
      <vt:lpstr>Theory: Stack-based Access Control</vt:lpstr>
      <vt:lpstr>Theory: Stack-based Access Control</vt:lpstr>
      <vt:lpstr>Leak in sun.beans.finder.ClassFinder (CVE-2012-4681)</vt:lpstr>
      <vt:lpstr>Leak in sun.beans.finder.ClassFinder (CVE-2012-4681)</vt:lpstr>
      <vt:lpstr>Deriving the Static Program Analysis Problem</vt:lpstr>
      <vt:lpstr>Two Independent Analyses</vt:lpstr>
      <vt:lpstr>Two Independent Analyses: Not Context-Sensitive</vt:lpstr>
      <vt:lpstr>Pure Forward Context-Sensitive Approach</vt:lpstr>
      <vt:lpstr>Results – only Class.forName</vt:lpstr>
      <vt:lpstr>Results – all Caller Sensitive Methods</vt:lpstr>
      <vt:lpstr>Scale of the Problem</vt:lpstr>
      <vt:lpstr>Scale of the Problem</vt:lpstr>
      <vt:lpstr>Exploit Imbalance to Improve Scalability</vt:lpstr>
      <vt:lpstr>IFDS Algorithm [17,19] Reports Leaks</vt:lpstr>
      <vt:lpstr>IFDS Algorithm: Computing Summaries</vt:lpstr>
      <vt:lpstr>IFDS Algorithm: Computing Summaries</vt:lpstr>
      <vt:lpstr>IFDS Algorithm: Computing Summaries</vt:lpstr>
      <vt:lpstr>Path Construction</vt:lpstr>
      <vt:lpstr>Path Construction: Merge at Branches</vt:lpstr>
      <vt:lpstr>Results – only Class.forName</vt:lpstr>
      <vt:lpstr>Results – all Caller Sensitive Methods</vt:lpstr>
      <vt:lpstr>Two Synchronized/Dependent Analyses</vt:lpstr>
      <vt:lpstr>Two Synchronized/Dependent Analyses</vt:lpstr>
      <vt:lpstr>Results – only Class.forName</vt:lpstr>
      <vt:lpstr>Results – all Caller Sensitive Methods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Moritz Lohse</dc:creator>
  <cp:lastModifiedBy>Johannes Lerch</cp:lastModifiedBy>
  <cp:revision>672</cp:revision>
  <cp:lastPrinted>2014-10-29T08:46:55Z</cp:lastPrinted>
  <dcterms:created xsi:type="dcterms:W3CDTF">2009-12-23T09:42:49Z</dcterms:created>
  <dcterms:modified xsi:type="dcterms:W3CDTF">2015-11-20T09:26:00Z</dcterms:modified>
</cp:coreProperties>
</file>