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CE2FB0C-3EDC-2349-8A9E-4B70C92CD30E}">
          <p14:sldIdLst>
            <p14:sldId id="256"/>
            <p14:sldId id="258"/>
            <p14:sldId id="259"/>
            <p14:sldId id="260"/>
            <p14:sldId id="257"/>
            <p14:sldId id="261"/>
            <p14:sldId id="262"/>
            <p14:sldId id="263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4"/>
    <a:srgbClr val="201D5D"/>
    <a:srgbClr val="6964CE"/>
    <a:srgbClr val="312C8C"/>
    <a:srgbClr val="BCDCFF"/>
    <a:srgbClr val="7298AF"/>
    <a:srgbClr val="A7DFFF"/>
    <a:srgbClr val="F5A300"/>
    <a:srgbClr val="FDCA00"/>
    <a:srgbClr val="9C1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0" autoAdjust="0"/>
    <p:restoredTop sz="84119" autoAdjust="0"/>
  </p:normalViewPr>
  <p:slideViewPr>
    <p:cSldViewPr snapToObjects="1">
      <p:cViewPr varScale="1">
        <p:scale>
          <a:sx n="59" d="100"/>
          <a:sy n="59" d="100"/>
        </p:scale>
        <p:origin x="-18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-31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0500" y="387350"/>
            <a:ext cx="5403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0500" y="8567738"/>
            <a:ext cx="1330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fld id="{9818A686-980B-B849-9D71-B45E3F9ACC75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20825" y="8567738"/>
            <a:ext cx="44640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99163" y="8567738"/>
            <a:ext cx="669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7CC2173-B0D1-45F1-9D54-E33B7353DA19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0182" name="Picture 6" descr="tud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0400" y="360363"/>
            <a:ext cx="928688" cy="417512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90500" y="849630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8913" y="777875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61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tud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2463" y="360363"/>
            <a:ext cx="935037" cy="420687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8913" y="868521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2388" y="923925"/>
            <a:ext cx="4194175" cy="3071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0500" y="4284663"/>
            <a:ext cx="6477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08163" y="8685213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13438" y="86852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36AA9A4-5D0B-4134-89A6-D8B9DAA4F25C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90500" y="387350"/>
            <a:ext cx="54038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90500" y="78105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90500" y="8685213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8913" y="4103688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8586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3B80554-21B9-A045-BACC-3BFC767AD713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148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were at this stage as well.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Software Engineer in ourselves was screaming, so we tried to improve our design.</a:t>
            </a:r>
          </a:p>
          <a:p>
            <a:r>
              <a:rPr lang="en-US" baseline="0" dirty="0" smtClean="0"/>
              <a:t>We came up with a new interface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957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implementation per concern. How this is possible</a:t>
            </a:r>
            <a:r>
              <a:rPr lang="en-US" baseline="0" dirty="0" smtClean="0"/>
              <a:t> will be discussed on the next slide.</a:t>
            </a:r>
          </a:p>
          <a:p>
            <a:r>
              <a:rPr lang="en-US" baseline="0" dirty="0" smtClean="0"/>
              <a:t>First, let’s have a closer look at the interface.</a:t>
            </a:r>
          </a:p>
          <a:p>
            <a:pPr marL="0" indent="0">
              <a:buNone/>
            </a:pPr>
            <a:r>
              <a:rPr lang="en-US" baseline="0" dirty="0" smtClean="0"/>
              <a:t>1. Basically, we merged the two interfaces we had before.</a:t>
            </a:r>
          </a:p>
          <a:p>
            <a:pPr marL="0" indent="0">
              <a:buNone/>
            </a:pPr>
            <a:r>
              <a:rPr lang="en-US" dirty="0" smtClean="0"/>
              <a:t>We</a:t>
            </a:r>
            <a:r>
              <a:rPr lang="en-US" baseline="0" dirty="0" smtClean="0"/>
              <a:t> replaced the result by a pair of a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and a set making things more explicit than before. Boolean reflects if the source taint is killed, set reflects the generated facts.</a:t>
            </a: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714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9C1C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449388"/>
            <a:ext cx="6642117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87049" name="Picture 9" descr="tud_logo"/>
          <p:cNvPicPr>
            <a:picLocks noChangeAspect="1" noChangeArrowheads="1"/>
          </p:cNvPicPr>
          <p:nvPr/>
        </p:nvPicPr>
        <p:blipFill>
          <a:blip r:embed="rId2" cstate="print"/>
          <a:srcRect r="5453"/>
          <a:stretch>
            <a:fillRect/>
          </a:stretch>
        </p:blipFill>
        <p:spPr bwMode="auto">
          <a:xfrm>
            <a:off x="7172325" y="657225"/>
            <a:ext cx="18732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Fußzeilenplatzhalter 3"/>
          <p:cNvSpPr txBox="1">
            <a:spLocks/>
          </p:cNvSpPr>
          <p:nvPr userDrawn="1"/>
        </p:nvSpPr>
        <p:spPr>
          <a:xfrm>
            <a:off x="252413" y="6489700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D8B889-F56B-42A7-928D-1BBAEA829EC1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20.11.2015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 | Technische Universität Darmstadt | Software Technology Group |  </a:t>
            </a: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6823569" cy="4479943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421455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42145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5" y="1592263"/>
            <a:ext cx="4135438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1592263"/>
            <a:ext cx="4105274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7620" y="1620000"/>
            <a:ext cx="5000660" cy="45061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8776" y="1620000"/>
            <a:ext cx="3106738" cy="45061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400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04664"/>
            <a:ext cx="853281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620000"/>
            <a:ext cx="66408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252413" y="6597352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3" name="Fußzeilenplatzhalter 3"/>
          <p:cNvSpPr txBox="1">
            <a:spLocks/>
          </p:cNvSpPr>
          <p:nvPr userDrawn="1"/>
        </p:nvSpPr>
        <p:spPr>
          <a:xfrm>
            <a:off x="1690688" y="6597352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None/>
        <a:defRPr sz="200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9388" indent="-177800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538163" indent="-187325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Tahoma" pitchFamily="34" charset="0"/>
        </a:defRPr>
      </a:lvl3pPr>
      <a:lvl4pPr marL="717550" indent="-17303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908050" indent="-188913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13652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 descr="Graph-Matching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brightnessContrast bright="30000" contras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" t="11" r="-161" b="13791"/>
          <a:stretch/>
        </p:blipFill>
        <p:spPr>
          <a:xfrm>
            <a:off x="3129384" y="2565400"/>
            <a:ext cx="5778743" cy="3745951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3059832" y="2565400"/>
            <a:ext cx="2306712" cy="3788544"/>
          </a:xfrm>
          <a:prstGeom prst="rect">
            <a:avLst/>
          </a:prstGeom>
          <a:gradFill>
            <a:gsLst>
              <a:gs pos="17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358775" y="1772816"/>
            <a:ext cx="6642117" cy="720080"/>
          </a:xfrm>
        </p:spPr>
        <p:txBody>
          <a:bodyPr/>
          <a:lstStyle/>
          <a:p>
            <a:r>
              <a:rPr lang="de-DE" sz="1600" dirty="0" smtClean="0"/>
              <a:t>Johannes Lerch </a:t>
            </a:r>
            <a:r>
              <a:rPr lang="de-DE" sz="1600" dirty="0" err="1" smtClean="0"/>
              <a:t>and</a:t>
            </a:r>
            <a:r>
              <a:rPr lang="de-DE" sz="1600" dirty="0" smtClean="0"/>
              <a:t> Ben Hermann</a:t>
            </a:r>
          </a:p>
          <a:p>
            <a:r>
              <a:rPr lang="de-DE" sz="1400" dirty="0" smtClean="0"/>
              <a:t>{</a:t>
            </a:r>
            <a:r>
              <a:rPr lang="de-DE" sz="1400" dirty="0" err="1" smtClean="0"/>
              <a:t>lastname</a:t>
            </a:r>
            <a:r>
              <a:rPr lang="de-DE" sz="1400" dirty="0" smtClean="0"/>
              <a:t>}@</a:t>
            </a:r>
            <a:r>
              <a:rPr lang="de-DE" sz="1400" dirty="0" err="1" smtClean="0"/>
              <a:t>cs.tu-darmstadt.de</a:t>
            </a:r>
            <a:endParaRPr lang="de-DE" sz="1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58775" y="646584"/>
            <a:ext cx="6642117" cy="838200"/>
          </a:xfrm>
        </p:spPr>
        <p:txBody>
          <a:bodyPr/>
          <a:lstStyle/>
          <a:p>
            <a:r>
              <a:rPr lang="de-DE" dirty="0" smtClean="0"/>
              <a:t>Design </a:t>
            </a:r>
            <a:r>
              <a:rPr lang="de-DE" dirty="0" err="1" smtClean="0"/>
              <a:t>Your</a:t>
            </a:r>
            <a:r>
              <a:rPr lang="de-DE" dirty="0" smtClean="0"/>
              <a:t> Analysis!</a:t>
            </a:r>
            <a:br>
              <a:rPr lang="de-DE" dirty="0" smtClean="0"/>
            </a:br>
            <a:r>
              <a:rPr lang="de-DE" dirty="0" smtClean="0"/>
              <a:t>A Case Study on Implementation </a:t>
            </a:r>
            <a:r>
              <a:rPr lang="de-DE" dirty="0" err="1" smtClean="0"/>
              <a:t>Reusability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Data-Flow </a:t>
            </a:r>
            <a:r>
              <a:rPr lang="de-DE" dirty="0" err="1" smtClean="0"/>
              <a:t>Functions</a:t>
            </a:r>
            <a:endParaRPr lang="de-DE" dirty="0"/>
          </a:p>
        </p:txBody>
      </p:sp>
      <p:pic>
        <p:nvPicPr>
          <p:cNvPr id="8" name="Bild 7" descr="XkV13nR5_400x400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02" b="27847"/>
          <a:stretch/>
        </p:blipFill>
        <p:spPr>
          <a:xfrm>
            <a:off x="358775" y="5653111"/>
            <a:ext cx="1412776" cy="584201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890155" y="5119295"/>
            <a:ext cx="1881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@</a:t>
            </a:r>
            <a:r>
              <a:rPr lang="de-DE" dirty="0" err="1"/>
              <a:t>stg_darmstadt</a:t>
            </a:r>
            <a:r>
              <a:rPr lang="de-DE" dirty="0"/>
              <a:t> </a:t>
            </a:r>
          </a:p>
        </p:txBody>
      </p:sp>
      <p:pic>
        <p:nvPicPr>
          <p:cNvPr id="10" name="Bild 9" descr="Twitter_logo_blue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98" y="5117473"/>
            <a:ext cx="468809" cy="381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of Analyses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1298950" y="2492896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018180" y="1844824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3694424" y="321297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Fields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1451350" y="4437112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Instance Fields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1115616" y="3212976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Invocation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3829488" y="4990159"/>
            <a:ext cx="2121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Arguments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4994900" y="4101177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Sanitization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5451010" y="2321420"/>
            <a:ext cx="1629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4781886" y="271445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5324885" y="134076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Native Code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1115616" y="5341858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2668800" y="3916511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Library Code</a:t>
            </a:r>
            <a:endParaRPr lang="en-US" dirty="0"/>
          </a:p>
        </p:txBody>
      </p:sp>
      <p:sp>
        <p:nvSpPr>
          <p:cNvPr id="17" name="Textfeld 16"/>
          <p:cNvSpPr txBox="1"/>
          <p:nvPr/>
        </p:nvSpPr>
        <p:spPr>
          <a:xfrm>
            <a:off x="546180" y="1541899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Cast Expressions</a:t>
            </a:r>
            <a:endParaRPr lang="en-US" dirty="0"/>
          </a:p>
        </p:txBody>
      </p:sp>
      <p:sp>
        <p:nvSpPr>
          <p:cNvPr id="18" name="Textfeld 17"/>
          <p:cNvSpPr txBox="1"/>
          <p:nvPr/>
        </p:nvSpPr>
        <p:spPr>
          <a:xfrm>
            <a:off x="6631357" y="3399128"/>
            <a:ext cx="191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Conversion</a:t>
            </a:r>
            <a:endParaRPr lang="en-US" dirty="0"/>
          </a:p>
        </p:txBody>
      </p:sp>
      <p:sp>
        <p:nvSpPr>
          <p:cNvPr id="19" name="Textfeld 18"/>
          <p:cNvSpPr txBox="1"/>
          <p:nvPr/>
        </p:nvSpPr>
        <p:spPr>
          <a:xfrm>
            <a:off x="6372200" y="1841513"/>
            <a:ext cx="2322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(Un-)boxing of Types</a:t>
            </a:r>
            <a:endParaRPr lang="en-US" dirty="0"/>
          </a:p>
        </p:txBody>
      </p:sp>
      <p:sp>
        <p:nvSpPr>
          <p:cNvPr id="20" name="Textfeld 19"/>
          <p:cNvSpPr txBox="1"/>
          <p:nvPr/>
        </p:nvSpPr>
        <p:spPr>
          <a:xfrm>
            <a:off x="5125817" y="5562128"/>
            <a:ext cx="158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Taint Sources</a:t>
            </a:r>
            <a:endParaRPr lang="en-US" dirty="0"/>
          </a:p>
        </p:txBody>
      </p:sp>
      <p:sp>
        <p:nvSpPr>
          <p:cNvPr id="21" name="Textfeld 20"/>
          <p:cNvSpPr txBox="1"/>
          <p:nvPr/>
        </p:nvSpPr>
        <p:spPr>
          <a:xfrm>
            <a:off x="6879494" y="4972526"/>
            <a:ext cx="130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Taint Sinks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7229642" y="571119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23" name="Textfeld 22"/>
          <p:cNvSpPr txBox="1"/>
          <p:nvPr/>
        </p:nvSpPr>
        <p:spPr>
          <a:xfrm>
            <a:off x="3037834" y="574679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Callbacks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Frameworks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Examples: Soot, WALA, OPAL</a:t>
            </a:r>
          </a:p>
          <a:p>
            <a:pPr marL="0" indent="0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Intermediate Representations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Abstractions over Instructions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Algorithms/Frameworks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IFDS/IDE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Abstract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41837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IFDS/IDE Framework</a:t>
            </a:r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358775" y="1773391"/>
            <a:ext cx="83176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b="1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interface</a:t>
            </a:r>
            <a:r>
              <a:rPr lang="en-US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&lt;N, D, M&gt; {</a:t>
            </a:r>
          </a:p>
          <a:p>
            <a:pPr marL="361950" indent="-3619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getNormalFlowFunction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succ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361950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getCallFlowFunction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callStmt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destinationMethod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361950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getReturnFlowFunction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callSite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calleeMethod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exitStmt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returnSite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361950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getCallToReturnFlowFunction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callSite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returnSite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3619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endParaRPr lang="en-US" dirty="0" smtClean="0">
              <a:solidFill>
                <a:srgbClr val="5F144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b="1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&lt;D&gt; {</a:t>
            </a:r>
          </a:p>
          <a:p>
            <a:pPr marL="361950" indent="-3619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Set&lt;D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computeTargets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source);</a:t>
            </a:r>
          </a:p>
          <a:p>
            <a:pPr marL="361950" indent="-3619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5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Clients of the IFDS Framework</a:t>
            </a:r>
            <a:endParaRPr lang="en-US" dirty="0"/>
          </a:p>
        </p:txBody>
      </p:sp>
      <p:pic>
        <p:nvPicPr>
          <p:cNvPr id="1026" name="Picture 2" descr="D:\Dropbox\Uni\FlowDroid-LO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7"/>
            <a:ext cx="1469961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Dropbox\Uni\FlowDroid-LO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301"/>
          <a:stretch/>
        </p:blipFill>
        <p:spPr bwMode="auto">
          <a:xfrm>
            <a:off x="683568" y="2067045"/>
            <a:ext cx="1735862" cy="4028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bgerundete rechteckige Legende 3"/>
          <p:cNvSpPr/>
          <p:nvPr/>
        </p:nvSpPr>
        <p:spPr>
          <a:xfrm>
            <a:off x="3851920" y="5124014"/>
            <a:ext cx="3672408" cy="504055"/>
          </a:xfrm>
          <a:prstGeom prst="wedgeRoundRectCallout">
            <a:avLst>
              <a:gd name="adj1" fmla="val -82652"/>
              <a:gd name="adj2" fmla="val -5009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to test this?</a:t>
            </a:r>
            <a:endParaRPr lang="en-US" dirty="0"/>
          </a:p>
        </p:txBody>
      </p:sp>
      <p:sp>
        <p:nvSpPr>
          <p:cNvPr id="7" name="Abgerundete rechteckige Legende 6"/>
          <p:cNvSpPr/>
          <p:nvPr/>
        </p:nvSpPr>
        <p:spPr>
          <a:xfrm>
            <a:off x="3851920" y="5733257"/>
            <a:ext cx="3672408" cy="504055"/>
          </a:xfrm>
          <a:prstGeom prst="wedgeRoundRectCallout">
            <a:avLst>
              <a:gd name="adj1" fmla="val -82652"/>
              <a:gd name="adj2" fmla="val -5009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to reuse this?</a:t>
            </a:r>
            <a:endParaRPr lang="en-US" dirty="0"/>
          </a:p>
        </p:txBody>
      </p:sp>
      <p:sp>
        <p:nvSpPr>
          <p:cNvPr id="8" name="Abgerundete rechteckige Legende 7"/>
          <p:cNvSpPr/>
          <p:nvPr/>
        </p:nvSpPr>
        <p:spPr>
          <a:xfrm>
            <a:off x="3851920" y="4516414"/>
            <a:ext cx="3672408" cy="504055"/>
          </a:xfrm>
          <a:prstGeom prst="wedgeRoundRectCallout">
            <a:avLst>
              <a:gd name="adj1" fmla="val -82652"/>
              <a:gd name="adj2" fmla="val -5009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to maintain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2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Propagator Interface</a:t>
            </a:r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358774" y="1773971"/>
            <a:ext cx="853281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268288"/>
            <a:r>
              <a:rPr lang="pt-BR" b="1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interface </a:t>
            </a:r>
            <a:r>
              <a:rPr lang="pt-BR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Propagator&lt;N, D, M&gt; </a:t>
            </a:r>
            <a:r>
              <a:rPr lang="pt-BR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-268288"/>
            <a:r>
              <a:rPr lang="pt-BR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canHandle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fact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268288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KillGenInfo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propagateNormalFlow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source, 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succ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268288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KillGenInfo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propagateCallFlow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source, 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callStmt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destinationMethod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268288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KillGenInfo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propagateReturnFlow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source, 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callSite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calleeMethod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exitStmt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returnSite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268288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KillGenInfo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propagateCallToReturnFlow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source,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268288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callSite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indent="-268288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6823" y="3140968"/>
            <a:ext cx="5814764" cy="194095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1950" lvl="0" indent="-361950"/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getNormalFlowFunction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361950" lvl="0" indent="-3619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succ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lvl="0" indent="-361950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-361950"/>
            <a:r>
              <a:rPr lang="en-US" b="1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interface</a:t>
            </a:r>
            <a:r>
              <a:rPr lang="en-US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FlowFunction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&lt;D&gt; {</a:t>
            </a:r>
          </a:p>
          <a:p>
            <a:pPr marL="361950" indent="-3619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Set&lt;D&gt;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computeTargets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source);</a:t>
            </a:r>
          </a:p>
          <a:p>
            <a:pPr marL="361950" indent="-3619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6444208" y="2037748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Processing</a:t>
            </a:r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2555776" y="1934382"/>
            <a:ext cx="280831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t" anchorCtr="0"/>
          <a:lstStyle/>
          <a:p>
            <a:pPr algn="ctr"/>
            <a:r>
              <a:rPr lang="en-US" dirty="0" smtClean="0"/>
              <a:t>Phase</a:t>
            </a: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3608490" y="200639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4049582" y="200639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hteck 8"/>
          <p:cNvSpPr/>
          <p:nvPr/>
        </p:nvSpPr>
        <p:spPr>
          <a:xfrm>
            <a:off x="4494485" y="200639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3490620" y="2181764"/>
            <a:ext cx="1544012" cy="369332"/>
          </a:xfrm>
          <a:prstGeom prst="rect">
            <a:avLst/>
          </a:prstGeom>
          <a:solidFill>
            <a:schemeClr val="bg1">
              <a:alpha val="39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Propagators</a:t>
            </a:r>
            <a:endParaRPr lang="en-US" b="1" dirty="0"/>
          </a:p>
        </p:txBody>
      </p:sp>
      <p:sp>
        <p:nvSpPr>
          <p:cNvPr id="13" name="Rechteck 12"/>
          <p:cNvSpPr/>
          <p:nvPr/>
        </p:nvSpPr>
        <p:spPr>
          <a:xfrm>
            <a:off x="2555776" y="3374542"/>
            <a:ext cx="280831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t" anchorCtr="0"/>
          <a:lstStyle/>
          <a:p>
            <a:pPr algn="ctr"/>
            <a:r>
              <a:rPr lang="en-US" dirty="0" smtClean="0"/>
              <a:t>Phase</a:t>
            </a:r>
            <a:endParaRPr lang="en-US" dirty="0"/>
          </a:p>
        </p:txBody>
      </p:sp>
      <p:sp>
        <p:nvSpPr>
          <p:cNvPr id="14" name="Rechteck 13"/>
          <p:cNvSpPr/>
          <p:nvPr/>
        </p:nvSpPr>
        <p:spPr>
          <a:xfrm>
            <a:off x="3635555" y="344655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/>
          <p:cNvSpPr/>
          <p:nvPr/>
        </p:nvSpPr>
        <p:spPr>
          <a:xfrm>
            <a:off x="4067262" y="344655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/>
          <p:cNvSpPr/>
          <p:nvPr/>
        </p:nvSpPr>
        <p:spPr>
          <a:xfrm>
            <a:off x="4498969" y="344655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hteck 17"/>
          <p:cNvSpPr/>
          <p:nvPr/>
        </p:nvSpPr>
        <p:spPr>
          <a:xfrm>
            <a:off x="2555776" y="4742694"/>
            <a:ext cx="280831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t" anchorCtr="0"/>
          <a:lstStyle/>
          <a:p>
            <a:pPr algn="ctr"/>
            <a:r>
              <a:rPr lang="en-US" dirty="0" smtClean="0"/>
              <a:t>Phase</a:t>
            </a:r>
            <a:endParaRPr lang="en-US" dirty="0"/>
          </a:p>
        </p:txBody>
      </p:sp>
      <p:sp>
        <p:nvSpPr>
          <p:cNvPr id="19" name="Rechteck 18"/>
          <p:cNvSpPr/>
          <p:nvPr/>
        </p:nvSpPr>
        <p:spPr>
          <a:xfrm>
            <a:off x="3608490" y="4814702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/>
          <p:cNvSpPr/>
          <p:nvPr/>
        </p:nvSpPr>
        <p:spPr>
          <a:xfrm>
            <a:off x="4049582" y="4814702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/>
          <p:cNvSpPr/>
          <p:nvPr/>
        </p:nvSpPr>
        <p:spPr>
          <a:xfrm>
            <a:off x="4494485" y="4814702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21"/>
          <p:cNvSpPr txBox="1"/>
          <p:nvPr/>
        </p:nvSpPr>
        <p:spPr>
          <a:xfrm>
            <a:off x="3490620" y="4990076"/>
            <a:ext cx="1544012" cy="369332"/>
          </a:xfrm>
          <a:prstGeom prst="rect">
            <a:avLst/>
          </a:prstGeom>
          <a:solidFill>
            <a:schemeClr val="bg1">
              <a:alpha val="39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Propagators</a:t>
            </a:r>
            <a:endParaRPr lang="en-US" b="1" dirty="0"/>
          </a:p>
        </p:txBody>
      </p:sp>
      <p:sp>
        <p:nvSpPr>
          <p:cNvPr id="12" name="Rechteck 11"/>
          <p:cNvSpPr/>
          <p:nvPr/>
        </p:nvSpPr>
        <p:spPr>
          <a:xfrm>
            <a:off x="2327946" y="4725144"/>
            <a:ext cx="3096343" cy="100811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/>
          <p:cNvSpPr/>
          <p:nvPr/>
        </p:nvSpPr>
        <p:spPr>
          <a:xfrm>
            <a:off x="971600" y="1461684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7" name="Rechteck 26"/>
          <p:cNvSpPr/>
          <p:nvPr/>
        </p:nvSpPr>
        <p:spPr>
          <a:xfrm>
            <a:off x="6372200" y="2109756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5" name="Rechteck 24"/>
          <p:cNvSpPr/>
          <p:nvPr/>
        </p:nvSpPr>
        <p:spPr>
          <a:xfrm>
            <a:off x="6300192" y="2181764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9" name="Rechteck 28"/>
          <p:cNvSpPr/>
          <p:nvPr/>
        </p:nvSpPr>
        <p:spPr>
          <a:xfrm>
            <a:off x="6444073" y="3477908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30" name="Rechteck 29"/>
          <p:cNvSpPr/>
          <p:nvPr/>
        </p:nvSpPr>
        <p:spPr>
          <a:xfrm>
            <a:off x="6372065" y="3549916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31" name="Rechteck 30"/>
          <p:cNvSpPr/>
          <p:nvPr/>
        </p:nvSpPr>
        <p:spPr>
          <a:xfrm>
            <a:off x="6300057" y="3621924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32" name="Rechteck 31"/>
          <p:cNvSpPr/>
          <p:nvPr/>
        </p:nvSpPr>
        <p:spPr>
          <a:xfrm>
            <a:off x="7668344" y="5620598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33" name="Rechteck 32"/>
          <p:cNvSpPr/>
          <p:nvPr/>
        </p:nvSpPr>
        <p:spPr>
          <a:xfrm>
            <a:off x="7596336" y="5692606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34" name="Rechteck 33"/>
          <p:cNvSpPr/>
          <p:nvPr/>
        </p:nvSpPr>
        <p:spPr>
          <a:xfrm>
            <a:off x="7524328" y="5764614"/>
            <a:ext cx="504056" cy="5447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35" name="Gewinkelte Verbindung 34"/>
          <p:cNvCxnSpPr>
            <a:stCxn id="23" idx="3"/>
            <a:endCxn id="5" idx="0"/>
          </p:cNvCxnSpPr>
          <p:nvPr/>
        </p:nvCxnSpPr>
        <p:spPr>
          <a:xfrm>
            <a:off x="1475656" y="1734037"/>
            <a:ext cx="2484276" cy="20034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Gewinkelte Verbindung 36"/>
          <p:cNvCxnSpPr>
            <a:stCxn id="23" idx="3"/>
          </p:cNvCxnSpPr>
          <p:nvPr/>
        </p:nvCxnSpPr>
        <p:spPr>
          <a:xfrm>
            <a:off x="1475656" y="1734037"/>
            <a:ext cx="648072" cy="1360312"/>
          </a:xfrm>
          <a:prstGeom prst="bentConnector2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Gewinkelte Verbindung 40"/>
          <p:cNvCxnSpPr>
            <a:endCxn id="13" idx="0"/>
          </p:cNvCxnSpPr>
          <p:nvPr/>
        </p:nvCxnSpPr>
        <p:spPr>
          <a:xfrm>
            <a:off x="2123728" y="3094349"/>
            <a:ext cx="1836204" cy="28019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>
            <a:off x="5508103" y="2366430"/>
            <a:ext cx="6480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>
            <a:off x="5508103" y="3806590"/>
            <a:ext cx="6480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/>
          <p:nvPr/>
        </p:nvCxnSpPr>
        <p:spPr>
          <a:xfrm>
            <a:off x="7884368" y="2382109"/>
            <a:ext cx="0" cy="3152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flipH="1">
            <a:off x="7092280" y="2382109"/>
            <a:ext cx="79208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H="1">
            <a:off x="7092280" y="3801635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5522002" y="343725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</a:t>
            </a:r>
            <a:endParaRPr lang="en-US" dirty="0"/>
          </a:p>
        </p:txBody>
      </p:sp>
      <p:sp>
        <p:nvSpPr>
          <p:cNvPr id="64" name="Textfeld 63"/>
          <p:cNvSpPr txBox="1"/>
          <p:nvPr/>
        </p:nvSpPr>
        <p:spPr>
          <a:xfrm>
            <a:off x="5547445" y="201277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</a:t>
            </a:r>
            <a:endParaRPr lang="en-US" dirty="0"/>
          </a:p>
        </p:txBody>
      </p:sp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804" y="4713851"/>
            <a:ext cx="276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Bogen 62"/>
          <p:cNvSpPr/>
          <p:nvPr/>
        </p:nvSpPr>
        <p:spPr>
          <a:xfrm>
            <a:off x="5012928" y="2435804"/>
            <a:ext cx="662236" cy="938738"/>
          </a:xfrm>
          <a:prstGeom prst="arc">
            <a:avLst>
              <a:gd name="adj1" fmla="val 17420477"/>
              <a:gd name="adj2" fmla="val 477604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feld 68"/>
          <p:cNvSpPr txBox="1"/>
          <p:nvPr/>
        </p:nvSpPr>
        <p:spPr>
          <a:xfrm>
            <a:off x="5669637" y="286119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kill</a:t>
            </a:r>
            <a:endParaRPr lang="en-US" dirty="0"/>
          </a:p>
        </p:txBody>
      </p:sp>
      <p:sp>
        <p:nvSpPr>
          <p:cNvPr id="70" name="Bogen 69"/>
          <p:cNvSpPr/>
          <p:nvPr/>
        </p:nvSpPr>
        <p:spPr>
          <a:xfrm>
            <a:off x="5002684" y="3875964"/>
            <a:ext cx="662236" cy="938738"/>
          </a:xfrm>
          <a:prstGeom prst="arc">
            <a:avLst>
              <a:gd name="adj1" fmla="val 17420477"/>
              <a:gd name="adj2" fmla="val 477604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feld 70"/>
          <p:cNvSpPr txBox="1"/>
          <p:nvPr/>
        </p:nvSpPr>
        <p:spPr>
          <a:xfrm>
            <a:off x="5659393" y="430135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kill</a:t>
            </a:r>
            <a:endParaRPr lang="en-US" dirty="0"/>
          </a:p>
        </p:txBody>
      </p:sp>
      <p:sp>
        <p:nvSpPr>
          <p:cNvPr id="72" name="Rechteck 71"/>
          <p:cNvSpPr/>
          <p:nvPr/>
        </p:nvSpPr>
        <p:spPr>
          <a:xfrm>
            <a:off x="3203848" y="344655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hteck 72"/>
          <p:cNvSpPr/>
          <p:nvPr/>
        </p:nvSpPr>
        <p:spPr>
          <a:xfrm>
            <a:off x="4930676" y="3446550"/>
            <a:ext cx="323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10721"/>
            <a:ext cx="276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3490620" y="3621924"/>
            <a:ext cx="1544012" cy="369332"/>
          </a:xfrm>
          <a:prstGeom prst="rect">
            <a:avLst/>
          </a:prstGeom>
          <a:solidFill>
            <a:schemeClr val="bg1">
              <a:alpha val="39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Propagators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940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2" grpId="0" animBg="1"/>
      <p:bldP spid="23" grpId="0" animBg="1"/>
      <p:bldP spid="27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61" grpId="0"/>
      <p:bldP spid="64" grpId="0"/>
      <p:bldP spid="63" grpId="0" animBg="1"/>
      <p:bldP spid="69" grpId="0"/>
      <p:bldP spid="70" grpId="0" animBg="1"/>
      <p:bldP spid="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323528" y="1196752"/>
            <a:ext cx="85413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Set&lt;D&gt;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computeTargets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 source) {</a:t>
            </a:r>
          </a:p>
          <a:p>
            <a:pPr marL="352425" indent="-352425"/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killed = </a:t>
            </a:r>
            <a:r>
              <a:rPr lang="en-US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gens = </a:t>
            </a:r>
            <a:r>
              <a:rPr lang="en-US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&lt;D&gt;();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(Propagator&lt;D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&gt;[] phase : phases) {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(Propagator&lt;D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propagator : phase) {</a:t>
            </a:r>
          </a:p>
          <a:p>
            <a:pPr marL="352425" indent="-352425">
              <a:tabLst>
                <a:tab pos="352425" algn="l"/>
              </a:tabLst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propagator.canHandle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352425" indent="-352425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b-NO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KillGenInfo 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kgi = propagate*(source, ...);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killed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kgi.kill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gens.addAll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kgi.gens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(killed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2425" indent="-352425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gens;</a:t>
            </a:r>
          </a:p>
          <a:p>
            <a:pPr marL="352425" indent="-352425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847067" y="1724030"/>
            <a:ext cx="5333445" cy="480131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546100" indent="-54610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phases = </a:t>
            </a:r>
            <a:r>
              <a:rPr lang="en-US" dirty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Propagator[][] {</a:t>
            </a:r>
          </a:p>
          <a:p>
            <a:pPr marL="546100" lvl="1" indent="-2730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46100" lvl="1" indent="-273050"/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new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PrimitiveTypesKiller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 marL="546100" lvl="1" indent="-2730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PermissionCheckPropagator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 marL="546100" lvl="1" indent="-2730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228C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dirty="0">
                <a:solidFill>
                  <a:srgbClr val="228C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*/</a:t>
            </a:r>
          </a:p>
          <a:p>
            <a:pPr marL="546100" lvl="1" indent="-2730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46100" lvl="1" indent="-2730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46100" lvl="1" indent="-273050"/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new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AssignmentPropagator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 marL="546100" lvl="1" indent="-273050"/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new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FieldAccessPropagator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 marL="546100" lvl="1" indent="-2730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StringBuilderPropagator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 marL="546100" lvl="1" indent="-2730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228C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dirty="0">
                <a:solidFill>
                  <a:srgbClr val="228C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*/</a:t>
            </a:r>
          </a:p>
          <a:p>
            <a:pPr marL="546100" lvl="1" indent="-2730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46100" lvl="1" indent="-2730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46100" lvl="1" indent="-273050"/>
            <a:r>
              <a:rPr lang="en-US" dirty="0" smtClean="0">
                <a:solidFill>
                  <a:srgbClr val="5F14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new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SinkHandler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 marL="546100" lvl="1" indent="-273050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228C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dirty="0">
                <a:solidFill>
                  <a:srgbClr val="228C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*/</a:t>
            </a:r>
          </a:p>
          <a:p>
            <a:pPr marL="546100" lvl="1" indent="-27305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546100" lvl="1" indent="-546100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7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244448" cy="44799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Separation of concerns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Easier to </a:t>
            </a:r>
            <a:r>
              <a:rPr lang="en-US" b="1" dirty="0" smtClean="0"/>
              <a:t>maintain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Easier to </a:t>
            </a:r>
            <a:r>
              <a:rPr lang="en-US" b="1" dirty="0" smtClean="0"/>
              <a:t>test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Easier to </a:t>
            </a:r>
            <a:r>
              <a:rPr lang="en-US" b="1" dirty="0" smtClean="0"/>
              <a:t>reuse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Case Study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Implemented SQL-Injection, Path Traversal, Unchecked Redirect, … vulnerability detection 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Reused</a:t>
            </a:r>
            <a:r>
              <a:rPr lang="en-US" dirty="0" smtClean="0"/>
              <a:t> </a:t>
            </a:r>
            <a:r>
              <a:rPr lang="en-US" dirty="0" err="1" smtClean="0"/>
              <a:t>FlowTwists</a:t>
            </a:r>
            <a:r>
              <a:rPr lang="en-US" dirty="0" smtClean="0"/>
              <a:t> implementations, only source, sink, and sanitization specific Propagators implemented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svorlage_BWL9">
  <a:themeElements>
    <a:clrScheme name="Benutzerdefiniert 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00000"/>
      </a:accent1>
      <a:accent2>
        <a:srgbClr val="FF9966"/>
      </a:accent2>
      <a:accent3>
        <a:srgbClr val="FBDF53"/>
      </a:accent3>
      <a:accent4>
        <a:srgbClr val="92D05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v1_TUD_Präsentation_r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1_TUD_Präsentation_r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Präsentationsvorlage_BWL9</Template>
  <TotalTime>0</TotalTime>
  <Words>292</Words>
  <Application>Microsoft Office PowerPoint</Application>
  <PresentationFormat>Bildschirmpräsentation (4:3)</PresentationFormat>
  <Paragraphs>154</Paragraphs>
  <Slides>9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Präsentationsvorlage_BWL9</vt:lpstr>
      <vt:lpstr>Design Your Analysis! A Case Study on Implementation Reusability of Data-Flow Functions</vt:lpstr>
      <vt:lpstr>Concerns of Analyses</vt:lpstr>
      <vt:lpstr>Analysis Frameworks</vt:lpstr>
      <vt:lpstr>IFDS/IDE Framework</vt:lpstr>
      <vt:lpstr>Large Clients of the IFDS Framework</vt:lpstr>
      <vt:lpstr>Propagator Interface</vt:lpstr>
      <vt:lpstr>Phase Processing</vt:lpstr>
      <vt:lpstr>Implementation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Lohse</dc:creator>
  <cp:lastModifiedBy>Johannes Lerch</cp:lastModifiedBy>
  <cp:revision>724</cp:revision>
  <cp:lastPrinted>2014-10-29T08:46:55Z</cp:lastPrinted>
  <dcterms:created xsi:type="dcterms:W3CDTF">2009-12-23T09:42:49Z</dcterms:created>
  <dcterms:modified xsi:type="dcterms:W3CDTF">2015-11-20T09:26:55Z</dcterms:modified>
</cp:coreProperties>
</file>